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7315200" cx="9601200"/>
  <p:notesSz cx="6858000" cy="9144000"/>
  <p:embeddedFontLst>
    <p:embeddedFont>
      <p:font typeface="Roboto Black"/>
      <p:bold r:id="rId18"/>
      <p:boldItalic r:id="rId19"/>
    </p:embeddedFont>
    <p:embeddedFont>
      <p:font typeface="Roboto"/>
      <p:regular r:id="rId20"/>
      <p:bold r:id="rId21"/>
      <p:italic r:id="rId22"/>
      <p:boldItalic r:id="rId23"/>
    </p:embeddedFont>
    <p:embeddedFont>
      <p:font typeface="Lato"/>
      <p:regular r:id="rId24"/>
      <p:bold r:id="rId25"/>
      <p:italic r:id="rId26"/>
      <p:boldItalic r:id="rId27"/>
    </p:embeddedFont>
    <p:embeddedFont>
      <p:font typeface="Average"/>
      <p:regular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024">
          <p15:clr>
            <a:srgbClr val="A4A3A4"/>
          </p15:clr>
        </p15:guide>
        <p15:guide id="2" pos="535">
          <p15:clr>
            <a:srgbClr val="9AA0A6"/>
          </p15:clr>
        </p15:guide>
        <p15:guide id="3" orient="horz" pos="7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783D010-17A1-4602-8B9D-7F2A1A8EE025}">
  <a:tblStyle styleId="{2783D010-17A1-4602-8B9D-7F2A1A8EE025}"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24"/>
        <p:guide pos="535"/>
        <p:guide pos="79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Average-regular.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swald-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Black-boldItalic.fntdata"/><Relationship Id="rId18" Type="http://schemas.openxmlformats.org/officeDocument/2006/relationships/font" Target="fonts/RobotoBla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be032c5fd_0_0: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be032c5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9d1355fa81_0_43: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9d1355fa8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a38a5d8364_1_22: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a38a5d836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1d415a9c2_0_1: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a1d415a9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c7b9457d6_0_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c7b9457d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1d415a9c2_0_24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1d415a9c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a1d415a9c2_0_496: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a1d415a9c2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1d415a9c2_0_500: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1d415a9c2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a1d415a9c2_0_620: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a1d415a9c2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a1d415a9c2_0_65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a1d415a9c2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1d415a9c2_0_67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a1d415a9c2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hyperlink" Target="http://tk" TargetMode="External"/><Relationship Id="rId4" Type="http://schemas.openxmlformats.org/officeDocument/2006/relationships/hyperlink" Target="https://junior.scholastic.com/issues/2019-20/111119/he-fought-for-native-rights.html#930L" TargetMode="External"/><Relationship Id="rId5" Type="http://schemas.openxmlformats.org/officeDocument/2006/relationships/hyperlink" Target="https://www.tolerance.org/frameworks/teaching-hard-history/american-slavery/classroom-videos#forgotten-slavery"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premier.shutterstock.com/image/contributor/235973531" TargetMode="External"/><Relationship Id="rId3" Type="http://schemas.openxmlformats.org/officeDocument/2006/relationships/image" Target="../media/image4.png"/><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p:cSld name="TITLE_2">
    <p:spTree>
      <p:nvGrpSpPr>
        <p:cNvPr id="12" name="Shape 12"/>
        <p:cNvGrpSpPr/>
        <p:nvPr/>
      </p:nvGrpSpPr>
      <p:grpSpPr>
        <a:xfrm>
          <a:off x="0" y="0"/>
          <a:ext cx="0" cy="0"/>
          <a:chOff x="0" y="0"/>
          <a:chExt cx="0" cy="0"/>
        </a:xfrm>
      </p:grpSpPr>
      <p:sp>
        <p:nvSpPr>
          <p:cNvPr id="13" name="Google Shape;13;p2"/>
          <p:cNvSpPr txBox="1"/>
          <p:nvPr>
            <p:ph idx="12" type="sldNum"/>
          </p:nvPr>
        </p:nvSpPr>
        <p:spPr>
          <a:xfrm>
            <a:off x="8896081" y="6632131"/>
            <a:ext cx="5760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2"/>
          <p:cNvSpPr txBox="1"/>
          <p:nvPr/>
        </p:nvSpPr>
        <p:spPr>
          <a:xfrm>
            <a:off x="180325" y="1130075"/>
            <a:ext cx="8252100" cy="6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This is your copy of a </a:t>
            </a:r>
            <a:r>
              <a:rPr i="1" lang="en"/>
              <a:t>Junior Scholastic</a:t>
            </a:r>
            <a:r>
              <a:rPr lang="en"/>
              <a:t> Google Slide</a:t>
            </a:r>
            <a:r>
              <a:rPr lang="en"/>
              <a:t>s activity</a:t>
            </a:r>
            <a:r>
              <a:rPr lang="en"/>
              <a:t>. You can use these slides as-is, or customize them to fit your needs. To edit any objects that are locked down, click </a:t>
            </a:r>
            <a:r>
              <a:rPr b="1" lang="en"/>
              <a:t>Slide → Edit master.</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HOW TO ASSIGN THIS ACTIVITY:</a:t>
            </a:r>
            <a:endParaRPr b="1"/>
          </a:p>
          <a:p>
            <a:pPr indent="-317500" lvl="0" marL="457200" rtl="0" algn="l">
              <a:spcBef>
                <a:spcPts val="0"/>
              </a:spcBef>
              <a:spcAft>
                <a:spcPts val="0"/>
              </a:spcAft>
              <a:buSzPts val="1400"/>
              <a:buChar char="●"/>
            </a:pPr>
            <a:r>
              <a:rPr lang="en"/>
              <a:t>If you’re assigning this activity through Google Classroom, make sure to select </a:t>
            </a:r>
            <a:br>
              <a:rPr lang="en"/>
            </a:br>
            <a:r>
              <a:rPr b="1" lang="en"/>
              <a:t>“Make a copy for each student”</a:t>
            </a:r>
            <a:r>
              <a:rPr lang="en"/>
              <a:t> from the dropdown menu.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If you’re using Microsoft Teams, you can also click </a:t>
            </a:r>
            <a:r>
              <a:rPr b="1" lang="en"/>
              <a:t>File </a:t>
            </a:r>
            <a:r>
              <a:rPr b="1" lang="en">
                <a:solidFill>
                  <a:srgbClr val="000000"/>
                </a:solidFill>
              </a:rPr>
              <a:t>→</a:t>
            </a:r>
            <a:r>
              <a:rPr b="1" lang="en"/>
              <a:t> Download </a:t>
            </a:r>
            <a:r>
              <a:rPr b="1" lang="en">
                <a:solidFill>
                  <a:srgbClr val="000000"/>
                </a:solidFill>
              </a:rPr>
              <a:t>→ </a:t>
            </a:r>
            <a:br>
              <a:rPr b="1" lang="en">
                <a:solidFill>
                  <a:srgbClr val="000000"/>
                </a:solidFill>
              </a:rPr>
            </a:br>
            <a:r>
              <a:rPr b="1" lang="en">
                <a:solidFill>
                  <a:srgbClr val="000000"/>
                </a:solidFill>
              </a:rPr>
              <a:t>Microsoft Powerpoint</a:t>
            </a:r>
            <a:r>
              <a:rPr lang="en">
                <a:solidFill>
                  <a:srgbClr val="000000"/>
                </a:solidFill>
              </a:rPr>
              <a:t> for a version of this activity that you can upload to Teams.</a:t>
            </a:r>
            <a:endParaRPr>
              <a:solidFill>
                <a:srgbClr val="000000"/>
              </a:solidFill>
            </a:endParaRPr>
          </a:p>
          <a:p>
            <a:pPr indent="0" lvl="0" marL="0" rtl="0" algn="l">
              <a:spcBef>
                <a:spcPts val="0"/>
              </a:spcBef>
              <a:spcAft>
                <a:spcPts val="0"/>
              </a:spcAft>
              <a:buNone/>
            </a:pPr>
            <a:r>
              <a:t/>
            </a:r>
            <a:endParaRPr/>
          </a:p>
          <a:p>
            <a:pPr indent="-317500" lvl="0" marL="457200" rtl="0" algn="l">
              <a:spcBef>
                <a:spcPts val="0"/>
              </a:spcBef>
              <a:spcAft>
                <a:spcPts val="0"/>
              </a:spcAft>
              <a:buClr>
                <a:srgbClr val="000000"/>
              </a:buClr>
              <a:buSzPts val="1400"/>
              <a:buChar char="●"/>
            </a:pPr>
            <a:r>
              <a:rPr lang="en">
                <a:solidFill>
                  <a:srgbClr val="000000"/>
                </a:solidFill>
              </a:rPr>
              <a:t>You can also </a:t>
            </a:r>
            <a:r>
              <a:rPr lang="en"/>
              <a:t>have</a:t>
            </a:r>
            <a:r>
              <a:rPr lang="en">
                <a:solidFill>
                  <a:srgbClr val="000000"/>
                </a:solidFill>
              </a:rPr>
              <a:t> your students make their own copies of this activity:</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the </a:t>
            </a:r>
            <a:r>
              <a:rPr b="1" lang="en">
                <a:solidFill>
                  <a:srgbClr val="000000"/>
                </a:solidFill>
              </a:rPr>
              <a:t>Share</a:t>
            </a:r>
            <a:r>
              <a:rPr lang="en">
                <a:solidFill>
                  <a:srgbClr val="000000"/>
                </a:solidFill>
              </a:rPr>
              <a:t> button at the top-right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a:t>
            </a:r>
            <a:r>
              <a:rPr b="1" lang="en">
                <a:solidFill>
                  <a:srgbClr val="000000"/>
                </a:solidFill>
              </a:rPr>
              <a:t>“Copy Link</a:t>
            </a:r>
            <a:r>
              <a:rPr lang="en">
                <a:solidFill>
                  <a:srgbClr val="000000"/>
                </a:solidFill>
              </a:rPr>
              <a:t>,</a:t>
            </a:r>
            <a:r>
              <a:rPr b="1" lang="en">
                <a:solidFill>
                  <a:srgbClr val="000000"/>
                </a:solidFill>
              </a:rPr>
              <a:t>”</a:t>
            </a:r>
            <a:r>
              <a:rPr lang="en">
                <a:solidFill>
                  <a:srgbClr val="000000"/>
                </a:solidFill>
              </a:rPr>
              <a:t> then paste the URL into an email or assignment (don’t share it yet!)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At the end of the URL, change the word </a:t>
            </a:r>
            <a:r>
              <a:rPr b="1" lang="en">
                <a:solidFill>
                  <a:srgbClr val="000000"/>
                </a:solidFill>
              </a:rPr>
              <a:t>edit</a:t>
            </a:r>
            <a:r>
              <a:rPr lang="en">
                <a:solidFill>
                  <a:srgbClr val="000000"/>
                </a:solidFill>
              </a:rPr>
              <a:t> to </a:t>
            </a:r>
            <a:r>
              <a:rPr b="1" lang="en">
                <a:solidFill>
                  <a:srgbClr val="000000"/>
                </a:solidFill>
              </a:rPr>
              <a:t>copy</a:t>
            </a:r>
            <a:r>
              <a:rPr lang="en">
                <a:solidFill>
                  <a:srgbClr val="000000"/>
                </a:solidFill>
              </a:rPr>
              <a:t>, like so:</a:t>
            </a:r>
            <a:endParaRPr>
              <a:solidFill>
                <a:srgbClr val="000000"/>
              </a:solidFill>
            </a:endParaRPr>
          </a:p>
          <a:p>
            <a:pPr indent="0" lvl="0" marL="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https://docs.google.com/presentation/d/[. . . ]/</a:t>
            </a:r>
            <a:r>
              <a:rPr b="1" lang="en" u="sng">
                <a:solidFill>
                  <a:srgbClr val="000000"/>
                </a:solidFill>
                <a:highlight>
                  <a:srgbClr val="FFF200"/>
                </a:highlight>
              </a:rPr>
              <a:t>edit</a:t>
            </a:r>
            <a:r>
              <a:rPr lang="en" u="sng">
                <a:solidFill>
                  <a:srgbClr val="000000"/>
                </a:solidFill>
              </a:rPr>
              <a:t>?usp=sharing</a:t>
            </a:r>
            <a:endParaRPr u="sng">
              <a:solidFill>
                <a:srgbClr val="000000"/>
              </a:solidFill>
            </a:endParaRPr>
          </a:p>
          <a:p>
            <a:pPr indent="0" lvl="0" marL="457200" rtl="0" algn="l">
              <a:spcBef>
                <a:spcPts val="0"/>
              </a:spcBef>
              <a:spcAft>
                <a:spcPts val="0"/>
              </a:spcAft>
              <a:buNone/>
            </a:pPr>
            <a:r>
              <a:t/>
            </a:r>
            <a:endParaRPr>
              <a:solidFill>
                <a:srgbClr val="000000"/>
              </a:solidFill>
            </a:endParaRPr>
          </a:p>
          <a:p>
            <a:pPr indent="0" lvl="0" marL="45720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a:t>
            </a:r>
            <a:r>
              <a:rPr lang="en" u="sng"/>
              <a:t>esentation/d/[. . . ]/</a:t>
            </a:r>
            <a:r>
              <a:rPr b="1" lang="en" u="sng">
                <a:highlight>
                  <a:srgbClr val="FFF200"/>
                </a:highlight>
              </a:rPr>
              <a:t>copy</a:t>
            </a:r>
            <a:r>
              <a:rPr lang="en" u="sng"/>
              <a:t>?usp=sharing</a:t>
            </a:r>
            <a:endParaRPr u="sng">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sz="2800">
                <a:solidFill>
                  <a:srgbClr val="FF0000"/>
                </a:solidFill>
              </a:rPr>
              <a:t>Don’t forget: Delete this slide before sharing the activity with students.</a:t>
            </a:r>
            <a:endParaRPr b="1" sz="2800">
              <a:solidFill>
                <a:srgbClr val="FF0000"/>
              </a:solidFill>
            </a:endParaRPr>
          </a:p>
          <a:p>
            <a:pPr indent="0" lvl="0" marL="0" rtl="0" algn="l">
              <a:spcBef>
                <a:spcPts val="0"/>
              </a:spcBef>
              <a:spcAft>
                <a:spcPts val="0"/>
              </a:spcAft>
              <a:buNone/>
            </a:pPr>
            <a:r>
              <a:t/>
            </a:r>
            <a:endParaRPr b="1" sz="1600">
              <a:solidFill>
                <a:srgbClr val="CC0000"/>
              </a:solidFill>
            </a:endParaRPr>
          </a:p>
          <a:p>
            <a:pPr indent="0" lvl="0" marL="0" rtl="0" algn="l">
              <a:spcBef>
                <a:spcPts val="0"/>
              </a:spcBef>
              <a:spcAft>
                <a:spcPts val="0"/>
              </a:spcAft>
              <a:buNone/>
            </a:pPr>
            <a:r>
              <a:rPr lang="en"/>
              <a:t>Thank you for teaching with </a:t>
            </a:r>
            <a:r>
              <a:rPr i="1" lang="en"/>
              <a:t>Junior Scholastic</a:t>
            </a:r>
            <a:r>
              <a:rPr lang="en"/>
              <a:t>!</a:t>
            </a:r>
            <a:endParaRPr/>
          </a:p>
        </p:txBody>
      </p:sp>
      <p:sp>
        <p:nvSpPr>
          <p:cNvPr id="15" name="Google Shape;15;p2"/>
          <p:cNvSpPr/>
          <p:nvPr/>
        </p:nvSpPr>
        <p:spPr>
          <a:xfrm>
            <a:off x="4764975" y="4913773"/>
            <a:ext cx="279300" cy="3033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 name="Google Shape;16;p2"/>
          <p:cNvPicPr preferRelativeResize="0"/>
          <p:nvPr/>
        </p:nvPicPr>
        <p:blipFill>
          <a:blip r:embed="rId2">
            <a:alphaModFix/>
          </a:blip>
          <a:stretch>
            <a:fillRect/>
          </a:stretch>
        </p:blipFill>
        <p:spPr>
          <a:xfrm>
            <a:off x="7376375" y="2265050"/>
            <a:ext cx="1883750" cy="1118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17" name="Google Shape;17;p2"/>
          <p:cNvSpPr txBox="1"/>
          <p:nvPr/>
        </p:nvSpPr>
        <p:spPr>
          <a:xfrm>
            <a:off x="214400" y="809475"/>
            <a:ext cx="6050100" cy="595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 sz="3100">
                <a:solidFill>
                  <a:srgbClr val="FF0000"/>
                </a:solidFill>
                <a:latin typeface="Roboto"/>
                <a:ea typeface="Roboto"/>
                <a:cs typeface="Roboto"/>
                <a:sym typeface="Roboto"/>
              </a:rPr>
              <a:t>Teachers, please read this first!</a:t>
            </a:r>
            <a:endParaRPr b="1" sz="3100">
              <a:solidFill>
                <a:srgbClr val="FF0000"/>
              </a:solidFill>
              <a:latin typeface="Roboto"/>
              <a:ea typeface="Roboto"/>
              <a:cs typeface="Roboto"/>
              <a:sym typeface="Robo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4">
  <p:cSld name="CUSTOM_2_2_1_1_1">
    <p:bg>
      <p:bgPr>
        <a:solidFill>
          <a:srgbClr val="FFFFFF"/>
        </a:solidFill>
      </p:bgPr>
    </p:bg>
    <p:spTree>
      <p:nvGrpSpPr>
        <p:cNvPr id="89" name="Shape 89"/>
        <p:cNvGrpSpPr/>
        <p:nvPr/>
      </p:nvGrpSpPr>
      <p:grpSpPr>
        <a:xfrm>
          <a:off x="0" y="0"/>
          <a:ext cx="0" cy="0"/>
          <a:chOff x="0" y="0"/>
          <a:chExt cx="0" cy="0"/>
        </a:xfrm>
      </p:grpSpPr>
      <p:pic>
        <p:nvPicPr>
          <p:cNvPr id="90" name="Google Shape;90;p11"/>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91" name="Google Shape;91;p11"/>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92" name="Google Shape;92;p11"/>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How does the map “Europe in 1942” support the interview?</a:t>
            </a:r>
            <a:endParaRPr sz="1800">
              <a:latin typeface="Roboto"/>
              <a:ea typeface="Roboto"/>
              <a:cs typeface="Roboto"/>
              <a:sym typeface="Roboto"/>
            </a:endParaRPr>
          </a:p>
        </p:txBody>
      </p:sp>
      <p:sp>
        <p:nvSpPr>
          <p:cNvPr id="93" name="Google Shape;93;p11"/>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7</a:t>
            </a:r>
            <a:endParaRPr sz="1800">
              <a:solidFill>
                <a:srgbClr val="FFFFFF"/>
              </a:solidFill>
              <a:latin typeface="Roboto Black"/>
              <a:ea typeface="Roboto Black"/>
              <a:cs typeface="Roboto Black"/>
              <a:sym typeface="Roboto Black"/>
            </a:endParaRPr>
          </a:p>
        </p:txBody>
      </p:sp>
      <p:sp>
        <p:nvSpPr>
          <p:cNvPr id="94" name="Google Shape;94;p11"/>
          <p:cNvSpPr txBox="1"/>
          <p:nvPr>
            <p:ph idx="1" type="body"/>
          </p:nvPr>
        </p:nvSpPr>
        <p:spPr>
          <a:xfrm>
            <a:off x="801225" y="2579025"/>
            <a:ext cx="8063400" cy="4056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1">
  <p:cSld name="CUSTOM_2_2_1_1_1_1">
    <p:bg>
      <p:bgPr>
        <a:solidFill>
          <a:srgbClr val="FFFFFF"/>
        </a:solidFill>
      </p:bgPr>
    </p:bg>
    <p:spTree>
      <p:nvGrpSpPr>
        <p:cNvPr id="95" name="Shape 95"/>
        <p:cNvGrpSpPr/>
        <p:nvPr/>
      </p:nvGrpSpPr>
      <p:grpSpPr>
        <a:xfrm>
          <a:off x="0" y="0"/>
          <a:ext cx="0" cy="0"/>
          <a:chOff x="0" y="0"/>
          <a:chExt cx="0" cy="0"/>
        </a:xfrm>
      </p:grpSpPr>
      <p:pic>
        <p:nvPicPr>
          <p:cNvPr id="96" name="Google Shape;96;p12"/>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97" name="Google Shape;97;p12">
            <a:hlinkClick r:id="rId3"/>
          </p:cNvPr>
          <p:cNvSpPr/>
          <p:nvPr/>
        </p:nvSpPr>
        <p:spPr>
          <a:xfrm>
            <a:off x="5107450" y="2381825"/>
            <a:ext cx="1416900" cy="6702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98" name="Google Shape;98;p12">
            <a:hlinkClick r:id="rId4"/>
          </p:cNvPr>
          <p:cNvSpPr/>
          <p:nvPr/>
        </p:nvSpPr>
        <p:spPr>
          <a:xfrm>
            <a:off x="996775" y="4083900"/>
            <a:ext cx="26319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99" name="Google Shape;99;p12">
            <a:hlinkClick r:id="rId5"/>
          </p:cNvPr>
          <p:cNvSpPr/>
          <p:nvPr/>
        </p:nvSpPr>
        <p:spPr>
          <a:xfrm>
            <a:off x="5107450" y="4753200"/>
            <a:ext cx="33816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graphicFrame>
        <p:nvGraphicFramePr>
          <p:cNvPr id="100" name="Google Shape;100;p12"/>
          <p:cNvGraphicFramePr/>
          <p:nvPr/>
        </p:nvGraphicFramePr>
        <p:xfrm>
          <a:off x="655800" y="1867890"/>
          <a:ext cx="3000000" cy="3000000"/>
        </p:xfrm>
        <a:graphic>
          <a:graphicData uri="http://schemas.openxmlformats.org/drawingml/2006/table">
            <a:tbl>
              <a:tblPr>
                <a:noFill/>
                <a:tableStyleId>{2783D010-17A1-4602-8B9D-7F2A1A8EE025}</a:tableStyleId>
              </a:tblPr>
              <a:tblGrid>
                <a:gridCol w="4123025"/>
                <a:gridCol w="4123025"/>
              </a:tblGrid>
              <a:tr h="2174875">
                <a:tc>
                  <a:txBody>
                    <a:bodyPr/>
                    <a:lstStyle/>
                    <a:p>
                      <a:pPr indent="0" lvl="0" marL="76200" marR="114300" rtl="0" algn="l">
                        <a:lnSpc>
                          <a:spcPct val="115000"/>
                        </a:lnSpc>
                        <a:spcBef>
                          <a:spcPts val="0"/>
                        </a:spcBef>
                        <a:spcAft>
                          <a:spcPts val="0"/>
                        </a:spcAft>
                        <a:buNone/>
                      </a:pPr>
                      <a:r>
                        <a:rPr lang="en" sz="1700">
                          <a:latin typeface="Lato"/>
                          <a:ea typeface="Lato"/>
                          <a:cs typeface="Lato"/>
                          <a:sym typeface="Lato"/>
                        </a:rPr>
                        <a:t>Read the timeline to learn more about World War II and the events that happened after the Kindertransport ended. Then answer the questions.</a:t>
                      </a:r>
                      <a:endParaRPr i="1" sz="1700">
                        <a:latin typeface="Average"/>
                        <a:ea typeface="Average"/>
                        <a:cs typeface="Average"/>
                        <a:sym typeface="Average"/>
                      </a:endParaRPr>
                    </a:p>
                  </a:txBody>
                  <a:tcPr marT="457200" marB="90300" marR="6667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Prepare for your own Eyewitness to History interview. If you want to enter the contest, download the entry form at </a:t>
                      </a:r>
                      <a:r>
                        <a:rPr b="1" lang="en" sz="1700">
                          <a:solidFill>
                            <a:schemeClr val="dk1"/>
                          </a:solidFill>
                          <a:latin typeface="Lato"/>
                          <a:ea typeface="Lato"/>
                          <a:cs typeface="Lato"/>
                          <a:sym typeface="Lato"/>
                        </a:rPr>
                        <a:t>junior.scholastic.com</a:t>
                      </a:r>
                      <a:r>
                        <a:rPr lang="en" sz="1700">
                          <a:solidFill>
                            <a:schemeClr val="dk1"/>
                          </a:solidFill>
                          <a:latin typeface="Lato"/>
                          <a:ea typeface="Lato"/>
                          <a:cs typeface="Lato"/>
                          <a:sym typeface="Lato"/>
                        </a:rPr>
                        <a:t> and mail your entry by January 22, 2021.</a:t>
                      </a:r>
                      <a:endParaRPr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r h="2706275">
                <a:tc>
                  <a:txBody>
                    <a:bodyPr/>
                    <a:lstStyle/>
                    <a:p>
                      <a:pPr indent="0" lvl="0" marL="76200" marR="114300" rtl="0" algn="l">
                        <a:lnSpc>
                          <a:spcPct val="115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Choose an article to read from the World War II text set. Then answer these questions: </a:t>
                      </a:r>
                      <a:r>
                        <a:rPr i="1" lang="en" sz="1700">
                          <a:solidFill>
                            <a:schemeClr val="dk1"/>
                          </a:solidFill>
                          <a:latin typeface="Lato"/>
                          <a:ea typeface="Lato"/>
                          <a:cs typeface="Lato"/>
                          <a:sym typeface="Lato"/>
                        </a:rPr>
                        <a:t>How is the article similar to the Kindertransport one? </a:t>
                      </a:r>
                      <a:br>
                        <a:rPr i="1" lang="en" sz="1700">
                          <a:solidFill>
                            <a:schemeClr val="dk1"/>
                          </a:solidFill>
                          <a:latin typeface="Lato"/>
                          <a:ea typeface="Lato"/>
                          <a:cs typeface="Lato"/>
                          <a:sym typeface="Lato"/>
                        </a:rPr>
                      </a:br>
                      <a:r>
                        <a:rPr i="1" lang="en" sz="1700">
                          <a:solidFill>
                            <a:schemeClr val="dk1"/>
                          </a:solidFill>
                          <a:latin typeface="Lato"/>
                          <a:ea typeface="Lato"/>
                          <a:cs typeface="Lato"/>
                          <a:sym typeface="Lato"/>
                        </a:rPr>
                        <a:t>How does each help explain the events </a:t>
                      </a:r>
                      <a:br>
                        <a:rPr i="1" lang="en" sz="1700">
                          <a:solidFill>
                            <a:schemeClr val="dk1"/>
                          </a:solidFill>
                          <a:latin typeface="Lato"/>
                          <a:ea typeface="Lato"/>
                          <a:cs typeface="Lato"/>
                          <a:sym typeface="Lato"/>
                        </a:rPr>
                      </a:br>
                      <a:r>
                        <a:rPr i="1" lang="en" sz="1700">
                          <a:solidFill>
                            <a:schemeClr val="dk1"/>
                          </a:solidFill>
                          <a:latin typeface="Lato"/>
                          <a:ea typeface="Lato"/>
                          <a:cs typeface="Lato"/>
                          <a:sym typeface="Lato"/>
                        </a:rPr>
                        <a:t>of World War II?</a:t>
                      </a:r>
                      <a:endParaRPr i="1" sz="1700">
                        <a:solidFill>
                          <a:schemeClr val="dk1"/>
                        </a:solidFill>
                        <a:latin typeface="Lato"/>
                        <a:ea typeface="Lato"/>
                        <a:cs typeface="Lato"/>
                        <a:sym typeface="Lato"/>
                      </a:endParaRPr>
                    </a:p>
                  </a:txBody>
                  <a:tcPr marT="457200" marB="90300" marR="264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Choose a young person’s Holocaust diary to read. Then answer these questions: </a:t>
                      </a:r>
                      <a:r>
                        <a:rPr i="1" lang="en" sz="1700">
                          <a:solidFill>
                            <a:schemeClr val="dk1"/>
                          </a:solidFill>
                          <a:latin typeface="Lato"/>
                          <a:ea typeface="Lato"/>
                          <a:cs typeface="Lato"/>
                          <a:sym typeface="Lato"/>
                        </a:rPr>
                        <a:t>What stands out to you about the diary? What does it tell you about the Holocaust? How does it relate to “The Children Who Escaped the Nazis”?</a:t>
                      </a:r>
                      <a:endParaRPr i="1"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bl>
          </a:graphicData>
        </a:graphic>
      </p:graphicFrame>
      <p:sp>
        <p:nvSpPr>
          <p:cNvPr id="101" name="Google Shape;101;p12"/>
          <p:cNvSpPr txBox="1"/>
          <p:nvPr/>
        </p:nvSpPr>
        <p:spPr>
          <a:xfrm>
            <a:off x="5032775" y="1027350"/>
            <a:ext cx="42258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follow the link. Write your response on the next slide.</a:t>
            </a:r>
            <a:endParaRPr sz="1800">
              <a:solidFill>
                <a:srgbClr val="134F5C"/>
              </a:solidFill>
              <a:latin typeface="Roboto"/>
              <a:ea typeface="Roboto"/>
              <a:cs typeface="Roboto"/>
              <a:sym typeface="Roboto"/>
            </a:endParaRPr>
          </a:p>
        </p:txBody>
      </p:sp>
      <p:sp>
        <p:nvSpPr>
          <p:cNvPr id="102" name="Google Shape;102;p12"/>
          <p:cNvSpPr/>
          <p:nvPr/>
        </p:nvSpPr>
        <p:spPr>
          <a:xfrm>
            <a:off x="829800" y="1941475"/>
            <a:ext cx="23850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sz="1800">
                <a:solidFill>
                  <a:srgbClr val="FFFFFF"/>
                </a:solidFill>
                <a:latin typeface="Roboto Black"/>
                <a:ea typeface="Roboto Black"/>
                <a:cs typeface="Roboto Black"/>
                <a:sym typeface="Roboto Black"/>
              </a:rPr>
              <a:t>1.</a:t>
            </a:r>
            <a:r>
              <a:rPr b="1" lang="en" sz="1800">
                <a:solidFill>
                  <a:srgbClr val="FFFFFF"/>
                </a:solidFill>
                <a:latin typeface="Roboto"/>
                <a:ea typeface="Roboto"/>
                <a:cs typeface="Roboto"/>
                <a:sym typeface="Roboto"/>
              </a:rPr>
              <a:t> Analyze a timeline.</a:t>
            </a:r>
            <a:endParaRPr b="1" sz="1800">
              <a:solidFill>
                <a:srgbClr val="FFFFFF"/>
              </a:solidFill>
              <a:latin typeface="Roboto"/>
              <a:ea typeface="Roboto"/>
              <a:cs typeface="Roboto"/>
              <a:sym typeface="Roboto"/>
            </a:endParaRPr>
          </a:p>
        </p:txBody>
      </p:sp>
      <p:sp>
        <p:nvSpPr>
          <p:cNvPr id="103" name="Google Shape;103;p12"/>
          <p:cNvSpPr/>
          <p:nvPr/>
        </p:nvSpPr>
        <p:spPr>
          <a:xfrm>
            <a:off x="4947375" y="1941475"/>
            <a:ext cx="31167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2.</a:t>
            </a:r>
            <a:r>
              <a:rPr b="1" lang="en" sz="1800">
                <a:solidFill>
                  <a:srgbClr val="FFFFFF"/>
                </a:solidFill>
                <a:latin typeface="Roboto"/>
                <a:ea typeface="Roboto"/>
                <a:cs typeface="Roboto"/>
                <a:sym typeface="Roboto"/>
              </a:rPr>
              <a:t> Write interview questions.</a:t>
            </a:r>
            <a:endParaRPr b="1" sz="1800">
              <a:solidFill>
                <a:srgbClr val="FFFFFF"/>
              </a:solidFill>
              <a:latin typeface="Roboto"/>
              <a:ea typeface="Roboto"/>
              <a:cs typeface="Roboto"/>
              <a:sym typeface="Roboto"/>
            </a:endParaRPr>
          </a:p>
        </p:txBody>
      </p:sp>
      <p:sp>
        <p:nvSpPr>
          <p:cNvPr id="104" name="Google Shape;104;p12"/>
          <p:cNvSpPr/>
          <p:nvPr/>
        </p:nvSpPr>
        <p:spPr>
          <a:xfrm>
            <a:off x="829800" y="4124825"/>
            <a:ext cx="25767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3. </a:t>
            </a:r>
            <a:r>
              <a:rPr b="1" lang="en" sz="1800">
                <a:solidFill>
                  <a:srgbClr val="FFFFFF"/>
                </a:solidFill>
                <a:latin typeface="Roboto"/>
                <a:ea typeface="Roboto"/>
                <a:cs typeface="Roboto"/>
                <a:sym typeface="Roboto"/>
              </a:rPr>
              <a:t>Read another article.</a:t>
            </a:r>
            <a:endParaRPr b="1" sz="1800">
              <a:solidFill>
                <a:srgbClr val="FFFFFF"/>
              </a:solidFill>
              <a:latin typeface="Roboto"/>
              <a:ea typeface="Roboto"/>
              <a:cs typeface="Roboto"/>
              <a:sym typeface="Roboto"/>
            </a:endParaRPr>
          </a:p>
        </p:txBody>
      </p:sp>
      <p:sp>
        <p:nvSpPr>
          <p:cNvPr id="105" name="Google Shape;105;p12"/>
          <p:cNvSpPr/>
          <p:nvPr/>
        </p:nvSpPr>
        <p:spPr>
          <a:xfrm>
            <a:off x="4947375" y="4124825"/>
            <a:ext cx="28062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100"/>
              </a:spcBef>
              <a:spcAft>
                <a:spcPts val="100"/>
              </a:spcAft>
              <a:buNone/>
            </a:pPr>
            <a:r>
              <a:rPr lang="en" sz="1800">
                <a:solidFill>
                  <a:srgbClr val="FFFFFF"/>
                </a:solidFill>
                <a:latin typeface="Roboto Black"/>
                <a:ea typeface="Roboto Black"/>
                <a:cs typeface="Roboto Black"/>
                <a:sym typeface="Roboto Black"/>
              </a:rPr>
              <a:t>4.</a:t>
            </a:r>
            <a:r>
              <a:rPr b="1" lang="en" sz="1800">
                <a:solidFill>
                  <a:srgbClr val="FFFFFF"/>
                </a:solidFill>
                <a:latin typeface="Roboto"/>
                <a:ea typeface="Roboto"/>
                <a:cs typeface="Roboto"/>
                <a:sym typeface="Roboto"/>
              </a:rPr>
              <a:t> Read a primary source.</a:t>
            </a:r>
            <a:endParaRPr b="1" sz="1800">
              <a:solidFill>
                <a:srgbClr val="FFFFFF"/>
              </a:solidFill>
              <a:latin typeface="Roboto"/>
              <a:ea typeface="Roboto"/>
              <a:cs typeface="Roboto"/>
              <a:sym typeface="Roboto"/>
            </a:endParaRPr>
          </a:p>
        </p:txBody>
      </p:sp>
      <p:sp>
        <p:nvSpPr>
          <p:cNvPr id="106" name="Google Shape;106;p12"/>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2">
  <p:cSld name="CUSTOM_2_2_1_1_1_2">
    <p:bg>
      <p:bgPr>
        <a:solidFill>
          <a:srgbClr val="FFFFFF"/>
        </a:solidFill>
      </p:bgPr>
    </p:bg>
    <p:spTree>
      <p:nvGrpSpPr>
        <p:cNvPr id="107" name="Shape 107"/>
        <p:cNvGrpSpPr/>
        <p:nvPr/>
      </p:nvGrpSpPr>
      <p:grpSpPr>
        <a:xfrm>
          <a:off x="0" y="0"/>
          <a:ext cx="0" cy="0"/>
          <a:chOff x="0" y="0"/>
          <a:chExt cx="0" cy="0"/>
        </a:xfrm>
      </p:grpSpPr>
      <p:sp>
        <p:nvSpPr>
          <p:cNvPr id="108" name="Google Shape;108;p13"/>
          <p:cNvSpPr txBox="1"/>
          <p:nvPr>
            <p:ph idx="1" type="body"/>
          </p:nvPr>
        </p:nvSpPr>
        <p:spPr>
          <a:xfrm>
            <a:off x="768975" y="1865225"/>
            <a:ext cx="8063400" cy="45972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109" name="Google Shape;109;p13"/>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110" name="Google Shape;110;p13"/>
          <p:cNvSpPr txBox="1"/>
          <p:nvPr/>
        </p:nvSpPr>
        <p:spPr>
          <a:xfrm>
            <a:off x="5263875" y="998525"/>
            <a:ext cx="30795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b="1" lang="en" sz="1800">
                <a:latin typeface="Lato"/>
                <a:ea typeface="Lato"/>
                <a:cs typeface="Lato"/>
                <a:sym typeface="Lato"/>
              </a:rPr>
              <a:t>I chose task number ________.</a:t>
            </a:r>
            <a:endParaRPr sz="1800">
              <a:solidFill>
                <a:srgbClr val="134F5C"/>
              </a:solidFill>
              <a:latin typeface="Lato"/>
              <a:ea typeface="Lato"/>
              <a:cs typeface="Lato"/>
              <a:sym typeface="Lato"/>
            </a:endParaRPr>
          </a:p>
        </p:txBody>
      </p:sp>
      <p:sp>
        <p:nvSpPr>
          <p:cNvPr id="111" name="Google Shape;111;p13"/>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1">
    <p:spTree>
      <p:nvGrpSpPr>
        <p:cNvPr id="18" name="Shape 18"/>
        <p:cNvGrpSpPr/>
        <p:nvPr/>
      </p:nvGrpSpPr>
      <p:grpSpPr>
        <a:xfrm>
          <a:off x="0" y="0"/>
          <a:ext cx="0" cy="0"/>
          <a:chOff x="0" y="0"/>
          <a:chExt cx="0" cy="0"/>
        </a:xfrm>
      </p:grpSpPr>
      <p:sp>
        <p:nvSpPr>
          <p:cNvPr id="19" name="Google Shape;19;p3"/>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noFill/>
      </p:bgPr>
    </p:bg>
    <p:spTree>
      <p:nvGrpSpPr>
        <p:cNvPr id="20" name="Shape 20"/>
        <p:cNvGrpSpPr/>
        <p:nvPr/>
      </p:nvGrpSpPr>
      <p:grpSpPr>
        <a:xfrm>
          <a:off x="0" y="0"/>
          <a:ext cx="0" cy="0"/>
          <a:chOff x="0" y="0"/>
          <a:chExt cx="0" cy="0"/>
        </a:xfrm>
      </p:grpSpPr>
      <p:sp>
        <p:nvSpPr>
          <p:cNvPr id="21" name="Google Shape;21;p4"/>
          <p:cNvSpPr txBox="1"/>
          <p:nvPr>
            <p:ph idx="12" type="sldNum"/>
          </p:nvPr>
        </p:nvSpPr>
        <p:spPr>
          <a:xfrm>
            <a:off x="8914763" y="6657436"/>
            <a:ext cx="5757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4"/>
          <p:cNvSpPr txBox="1"/>
          <p:nvPr/>
        </p:nvSpPr>
        <p:spPr>
          <a:xfrm>
            <a:off x="7674000" y="7118550"/>
            <a:ext cx="1927200" cy="51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500">
                <a:uFill>
                  <a:noFill/>
                </a:uFill>
                <a:hlinkClick r:id="rId2"/>
              </a:rPr>
              <a:t>Dibaliklayar Studio</a:t>
            </a:r>
            <a:r>
              <a:rPr lang="en" sz="500"/>
              <a:t>  Shutterstock.com</a:t>
            </a:r>
            <a:endParaRPr sz="500"/>
          </a:p>
        </p:txBody>
      </p:sp>
      <p:pic>
        <p:nvPicPr>
          <p:cNvPr id="23" name="Google Shape;23;p4"/>
          <p:cNvPicPr preferRelativeResize="0"/>
          <p:nvPr/>
        </p:nvPicPr>
        <p:blipFill>
          <a:blip r:embed="rId3">
            <a:alphaModFix/>
          </a:blip>
          <a:stretch>
            <a:fillRect/>
          </a:stretch>
        </p:blipFill>
        <p:spPr>
          <a:xfrm>
            <a:off x="8471775" y="97968"/>
            <a:ext cx="905751" cy="907377"/>
          </a:xfrm>
          <a:prstGeom prst="rect">
            <a:avLst/>
          </a:prstGeom>
          <a:noFill/>
          <a:ln>
            <a:noFill/>
          </a:ln>
        </p:spPr>
      </p:pic>
      <p:sp>
        <p:nvSpPr>
          <p:cNvPr id="24" name="Google Shape;24;p4"/>
          <p:cNvSpPr txBox="1"/>
          <p:nvPr/>
        </p:nvSpPr>
        <p:spPr>
          <a:xfrm>
            <a:off x="255450" y="754238"/>
            <a:ext cx="7273200" cy="7554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300">
                <a:solidFill>
                  <a:srgbClr val="FF0000"/>
                </a:solidFill>
                <a:latin typeface="Roboto"/>
                <a:ea typeface="Roboto"/>
                <a:cs typeface="Roboto"/>
                <a:sym typeface="Roboto"/>
              </a:rPr>
              <a:t>Table of Contents</a:t>
            </a:r>
            <a:endParaRPr b="1" sz="4300">
              <a:solidFill>
                <a:srgbClr val="FF0000"/>
              </a:solidFill>
              <a:latin typeface="Roboto"/>
              <a:ea typeface="Roboto"/>
              <a:cs typeface="Roboto"/>
              <a:sym typeface="Roboto"/>
            </a:endParaRPr>
          </a:p>
        </p:txBody>
      </p:sp>
      <p:pic>
        <p:nvPicPr>
          <p:cNvPr id="25" name="Google Shape;25;p4"/>
          <p:cNvPicPr preferRelativeResize="0"/>
          <p:nvPr/>
        </p:nvPicPr>
        <p:blipFill rotWithShape="1">
          <a:blip r:embed="rId4">
            <a:alphaModFix/>
          </a:blip>
          <a:srcRect b="59" l="0" r="0" t="69"/>
          <a:stretch/>
        </p:blipFill>
        <p:spPr>
          <a:xfrm>
            <a:off x="2714525" y="1702025"/>
            <a:ext cx="6562448" cy="4386750"/>
          </a:xfrm>
          <a:prstGeom prst="rect">
            <a:avLst/>
          </a:prstGeom>
          <a:noFill/>
          <a:ln>
            <a:noFill/>
          </a:ln>
        </p:spPr>
      </p:pic>
      <p:sp>
        <p:nvSpPr>
          <p:cNvPr id="26" name="Google Shape;26;p4"/>
          <p:cNvSpPr txBox="1"/>
          <p:nvPr/>
        </p:nvSpPr>
        <p:spPr>
          <a:xfrm>
            <a:off x="2537257" y="184825"/>
            <a:ext cx="892500" cy="379200"/>
          </a:xfrm>
          <a:prstGeom prst="rect">
            <a:avLst/>
          </a:prstGeom>
          <a:solidFill>
            <a:srgbClr val="FFFFFF"/>
          </a:solidFill>
          <a:ln>
            <a:noFill/>
          </a:ln>
        </p:spPr>
        <p:txBody>
          <a:bodyPr anchorCtr="0" anchor="t" bIns="91425" lIns="91425" spcFirstLastPara="1" rIns="91425" wrap="square" tIns="45700">
            <a:noAutofit/>
          </a:bodyPr>
          <a:lstStyle/>
          <a:p>
            <a:pPr indent="0" lvl="0" marL="0" rtl="0" algn="l">
              <a:spcBef>
                <a:spcPts val="0"/>
              </a:spcBef>
              <a:spcAft>
                <a:spcPts val="0"/>
              </a:spcAft>
              <a:buNone/>
            </a:pPr>
            <a:r>
              <a:rPr b="1" lang="en" sz="1600">
                <a:latin typeface="Roboto"/>
                <a:ea typeface="Roboto"/>
                <a:cs typeface="Roboto"/>
                <a:sym typeface="Roboto"/>
              </a:rPr>
              <a:t>Name:</a:t>
            </a:r>
            <a:endParaRPr b="1" sz="1600">
              <a:latin typeface="Roboto"/>
              <a:ea typeface="Roboto"/>
              <a:cs typeface="Roboto"/>
              <a:sym typeface="Roboto"/>
            </a:endParaRPr>
          </a:p>
        </p:txBody>
      </p:sp>
      <p:sp>
        <p:nvSpPr>
          <p:cNvPr id="27" name="Google Shape;27;p4"/>
          <p:cNvSpPr/>
          <p:nvPr/>
        </p:nvSpPr>
        <p:spPr>
          <a:xfrm>
            <a:off x="367110" y="1717540"/>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8" name="Google Shape;28;p4"/>
          <p:cNvSpPr/>
          <p:nvPr/>
        </p:nvSpPr>
        <p:spPr>
          <a:xfrm>
            <a:off x="367110" y="2547272"/>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9" name="Google Shape;29;p4"/>
          <p:cNvSpPr/>
          <p:nvPr/>
        </p:nvSpPr>
        <p:spPr>
          <a:xfrm>
            <a:off x="367110" y="3377004"/>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0" name="Google Shape;30;p4"/>
          <p:cNvSpPr/>
          <p:nvPr/>
        </p:nvSpPr>
        <p:spPr>
          <a:xfrm>
            <a:off x="367110" y="4206737"/>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1" name="Google Shape;31;p4"/>
          <p:cNvSpPr/>
          <p:nvPr/>
        </p:nvSpPr>
        <p:spPr>
          <a:xfrm>
            <a:off x="367110" y="503646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2" name="Google Shape;32;p4"/>
          <p:cNvSpPr txBox="1"/>
          <p:nvPr/>
        </p:nvSpPr>
        <p:spPr>
          <a:xfrm>
            <a:off x="761773" y="1724973"/>
            <a:ext cx="1936500" cy="4496400"/>
          </a:xfrm>
          <a:prstGeom prst="rect">
            <a:avLst/>
          </a:prstGeom>
          <a:noFill/>
          <a:ln>
            <a:noFill/>
          </a:ln>
        </p:spPr>
        <p:txBody>
          <a:bodyPr anchorCtr="0" anchor="t" bIns="109650" lIns="0" spcFirstLastPara="1" rIns="109650" wrap="square" tIns="0">
            <a:noAutofit/>
          </a:bodyPr>
          <a:lstStyle/>
          <a:p>
            <a:pPr indent="0" lvl="0" marL="0" rtl="0" algn="l">
              <a:spcBef>
                <a:spcPts val="0"/>
              </a:spcBef>
              <a:spcAft>
                <a:spcPts val="0"/>
              </a:spcAft>
              <a:buClr>
                <a:srgbClr val="000000"/>
              </a:buClr>
              <a:buSzPts val="1100"/>
              <a:buFont typeface="Arial"/>
              <a:buNone/>
            </a:pPr>
            <a:r>
              <a:rPr b="1" lang="en" sz="1800" u="sng">
                <a:solidFill>
                  <a:srgbClr val="0000FF"/>
                </a:solidFill>
                <a:latin typeface="Roboto"/>
                <a:ea typeface="Roboto"/>
                <a:cs typeface="Roboto"/>
                <a:sym typeface="Roboto"/>
              </a:rPr>
              <a:t>Watch a Video</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Build Vocabulary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the Article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Closely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Choose a Task</a:t>
            </a:r>
            <a:endParaRPr b="1" sz="1800" u="sng">
              <a:solidFill>
                <a:srgbClr val="0000FF"/>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ch a Video">
  <p:cSld name="BLANK_1_2">
    <p:bg>
      <p:bgPr>
        <a:noFill/>
      </p:bgPr>
    </p:bg>
    <p:spTree>
      <p:nvGrpSpPr>
        <p:cNvPr id="33" name="Shape 33"/>
        <p:cNvGrpSpPr/>
        <p:nvPr/>
      </p:nvGrpSpPr>
      <p:grpSpPr>
        <a:xfrm>
          <a:off x="0" y="0"/>
          <a:ext cx="0" cy="0"/>
          <a:chOff x="0" y="0"/>
          <a:chExt cx="0" cy="0"/>
        </a:xfrm>
      </p:grpSpPr>
      <p:pic>
        <p:nvPicPr>
          <p:cNvPr id="34" name="Google Shape;34;p5"/>
          <p:cNvPicPr preferRelativeResize="0"/>
          <p:nvPr/>
        </p:nvPicPr>
        <p:blipFill>
          <a:blip r:embed="rId2">
            <a:alphaModFix/>
          </a:blip>
          <a:stretch>
            <a:fillRect/>
          </a:stretch>
        </p:blipFill>
        <p:spPr>
          <a:xfrm>
            <a:off x="3616300" y="2086140"/>
            <a:ext cx="5181350" cy="2878519"/>
          </a:xfrm>
          <a:prstGeom prst="rect">
            <a:avLst/>
          </a:prstGeom>
          <a:noFill/>
          <a:ln>
            <a:noFill/>
          </a:ln>
        </p:spPr>
      </p:pic>
      <p:sp>
        <p:nvSpPr>
          <p:cNvPr id="35" name="Google Shape;35;p5"/>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36" name="Google Shape;36;p5"/>
          <p:cNvPicPr preferRelativeResize="0"/>
          <p:nvPr/>
        </p:nvPicPr>
        <p:blipFill>
          <a:blip r:embed="rId3">
            <a:alphaModFix/>
          </a:blip>
          <a:stretch>
            <a:fillRect/>
          </a:stretch>
        </p:blipFill>
        <p:spPr>
          <a:xfrm>
            <a:off x="8471775" y="97968"/>
            <a:ext cx="905751" cy="907377"/>
          </a:xfrm>
          <a:prstGeom prst="rect">
            <a:avLst/>
          </a:prstGeom>
          <a:noFill/>
          <a:ln>
            <a:noFill/>
          </a:ln>
        </p:spPr>
      </p:pic>
      <p:sp>
        <p:nvSpPr>
          <p:cNvPr id="37" name="Google Shape;37;p5"/>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Watch a Video</a:t>
            </a:r>
            <a:endParaRPr sz="4700">
              <a:solidFill>
                <a:srgbClr val="134F5C"/>
              </a:solidFill>
              <a:latin typeface="Oswald"/>
              <a:ea typeface="Oswald"/>
              <a:cs typeface="Oswald"/>
              <a:sym typeface="Oswald"/>
            </a:endParaRPr>
          </a:p>
        </p:txBody>
      </p:sp>
      <p:cxnSp>
        <p:nvCxnSpPr>
          <p:cNvPr id="38" name="Google Shape;38;p5"/>
          <p:cNvCxnSpPr/>
          <p:nvPr/>
        </p:nvCxnSpPr>
        <p:spPr>
          <a:xfrm flipH="1" rot="10800000">
            <a:off x="2381175" y="2221775"/>
            <a:ext cx="917400" cy="300"/>
          </a:xfrm>
          <a:prstGeom prst="straightConnector1">
            <a:avLst/>
          </a:prstGeom>
          <a:noFill/>
          <a:ln cap="flat" cmpd="sng" w="76200">
            <a:solidFill>
              <a:srgbClr val="FF0000"/>
            </a:solidFill>
            <a:prstDash val="solid"/>
            <a:round/>
            <a:headEnd len="med" w="med" type="none"/>
            <a:tailEnd len="med" w="med" type="triangle"/>
          </a:ln>
        </p:spPr>
      </p:cxnSp>
      <p:sp>
        <p:nvSpPr>
          <p:cNvPr id="39" name="Google Shape;39;p5"/>
          <p:cNvSpPr txBox="1"/>
          <p:nvPr/>
        </p:nvSpPr>
        <p:spPr>
          <a:xfrm>
            <a:off x="720750" y="2009950"/>
            <a:ext cx="2252400" cy="31269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Click to watch </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“An Introduction to the Holocaust.” Then answer these questions: </a:t>
            </a:r>
            <a:r>
              <a:rPr i="1" lang="en" sz="1800">
                <a:solidFill>
                  <a:schemeClr val="dk1"/>
                </a:solidFill>
                <a:latin typeface="Roboto"/>
                <a:ea typeface="Roboto"/>
                <a:cs typeface="Roboto"/>
                <a:sym typeface="Roboto"/>
              </a:rPr>
              <a:t>What was the Holocaust? Why is it important to learn about it? What questions do you have about the Holocaust?</a:t>
            </a:r>
            <a:endParaRPr sz="1800">
              <a:latin typeface="Roboto"/>
              <a:ea typeface="Roboto"/>
              <a:cs typeface="Roboto"/>
              <a:sym typeface="Roboto"/>
            </a:endParaRPr>
          </a:p>
        </p:txBody>
      </p:sp>
      <p:sp>
        <p:nvSpPr>
          <p:cNvPr id="40" name="Google Shape;40;p5"/>
          <p:cNvSpPr/>
          <p:nvPr/>
        </p:nvSpPr>
        <p:spPr>
          <a:xfrm rot="5400000">
            <a:off x="5869028" y="3159743"/>
            <a:ext cx="675900" cy="584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iew Vocabulary">
  <p:cSld name="CUSTOM">
    <p:bg>
      <p:bgPr>
        <a:noFill/>
      </p:bgPr>
    </p:bg>
    <p:spTree>
      <p:nvGrpSpPr>
        <p:cNvPr id="41" name="Shape 41"/>
        <p:cNvGrpSpPr/>
        <p:nvPr/>
      </p:nvGrpSpPr>
      <p:grpSpPr>
        <a:xfrm>
          <a:off x="0" y="0"/>
          <a:ext cx="0" cy="0"/>
          <a:chOff x="0" y="0"/>
          <a:chExt cx="0" cy="0"/>
        </a:xfrm>
      </p:grpSpPr>
      <p:pic>
        <p:nvPicPr>
          <p:cNvPr id="42" name="Google Shape;42;p6"/>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43" name="Google Shape;43;p6"/>
          <p:cNvSpPr txBox="1"/>
          <p:nvPr/>
        </p:nvSpPr>
        <p:spPr>
          <a:xfrm>
            <a:off x="1193025" y="950925"/>
            <a:ext cx="50139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Build Vocabulary</a:t>
            </a:r>
            <a:endParaRPr b="1" sz="4700">
              <a:solidFill>
                <a:srgbClr val="FF0000"/>
              </a:solidFill>
              <a:latin typeface="Roboto"/>
              <a:ea typeface="Roboto"/>
              <a:cs typeface="Roboto"/>
              <a:sym typeface="Roboto"/>
            </a:endParaRPr>
          </a:p>
        </p:txBody>
      </p:sp>
      <p:sp>
        <p:nvSpPr>
          <p:cNvPr id="44" name="Google Shape;44;p6"/>
          <p:cNvSpPr txBox="1"/>
          <p:nvPr/>
        </p:nvSpPr>
        <p:spPr>
          <a:xfrm>
            <a:off x="1193025" y="1691050"/>
            <a:ext cx="5706900" cy="814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review the Words to Know.</a:t>
            </a:r>
            <a:br>
              <a:rPr lang="en" sz="1800">
                <a:latin typeface="Roboto"/>
                <a:ea typeface="Roboto"/>
                <a:cs typeface="Roboto"/>
                <a:sym typeface="Roboto"/>
              </a:rPr>
            </a:br>
            <a:r>
              <a:rPr lang="en" sz="1800">
                <a:latin typeface="Roboto"/>
                <a:ea typeface="Roboto"/>
                <a:cs typeface="Roboto"/>
                <a:sym typeface="Roboto"/>
              </a:rPr>
              <a:t>Then drag each term to match it to its definition.</a:t>
            </a:r>
            <a:endParaRPr sz="1800">
              <a:solidFill>
                <a:srgbClr val="134F5C"/>
              </a:solidFill>
              <a:latin typeface="Roboto"/>
              <a:ea typeface="Roboto"/>
              <a:cs typeface="Roboto"/>
              <a:sym typeface="Roboto"/>
            </a:endParaRPr>
          </a:p>
        </p:txBody>
      </p:sp>
      <p:sp>
        <p:nvSpPr>
          <p:cNvPr id="45" name="Google Shape;45;p6"/>
          <p:cNvSpPr txBox="1"/>
          <p:nvPr/>
        </p:nvSpPr>
        <p:spPr>
          <a:xfrm>
            <a:off x="2954104" y="385732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 person forced to leave his or her country because of danger or unfair treatment</a:t>
            </a:r>
            <a:endParaRPr sz="1800">
              <a:solidFill>
                <a:srgbClr val="134F5C"/>
              </a:solidFill>
              <a:latin typeface="Roboto"/>
              <a:ea typeface="Roboto"/>
              <a:cs typeface="Roboto"/>
              <a:sym typeface="Roboto"/>
            </a:endParaRPr>
          </a:p>
        </p:txBody>
      </p:sp>
      <p:sp>
        <p:nvSpPr>
          <p:cNvPr id="46" name="Google Shape;46;p6"/>
          <p:cNvSpPr txBox="1"/>
          <p:nvPr/>
        </p:nvSpPr>
        <p:spPr>
          <a:xfrm>
            <a:off x="2954100" y="462007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something that has been passed down from generation to generation</a:t>
            </a:r>
            <a:endParaRPr sz="1800">
              <a:solidFill>
                <a:srgbClr val="134F5C"/>
              </a:solidFill>
              <a:latin typeface="Roboto"/>
              <a:ea typeface="Roboto"/>
              <a:cs typeface="Roboto"/>
              <a:sym typeface="Roboto"/>
            </a:endParaRPr>
          </a:p>
        </p:txBody>
      </p:sp>
      <p:sp>
        <p:nvSpPr>
          <p:cNvPr id="47" name="Google Shape;47;p6"/>
          <p:cNvSpPr txBox="1"/>
          <p:nvPr/>
        </p:nvSpPr>
        <p:spPr>
          <a:xfrm>
            <a:off x="2954000" y="538282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hostility toward and prejudice against people who are Jewish</a:t>
            </a:r>
            <a:endParaRPr sz="1800">
              <a:solidFill>
                <a:srgbClr val="134F5C"/>
              </a:solidFill>
              <a:latin typeface="Roboto"/>
              <a:ea typeface="Roboto"/>
              <a:cs typeface="Roboto"/>
              <a:sym typeface="Roboto"/>
            </a:endParaRPr>
          </a:p>
        </p:txBody>
      </p:sp>
      <p:sp>
        <p:nvSpPr>
          <p:cNvPr id="48" name="Google Shape;48;p6"/>
          <p:cNvSpPr txBox="1"/>
          <p:nvPr/>
        </p:nvSpPr>
        <p:spPr>
          <a:xfrm>
            <a:off x="2954000" y="6145575"/>
            <a:ext cx="4886700" cy="9075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unreasonable dislike, hostility, or unjust behavior toward others based on their race, religion, nationality, or other characteristic</a:t>
            </a:r>
            <a:endParaRPr sz="1800">
              <a:solidFill>
                <a:srgbClr val="134F5C"/>
              </a:solidFill>
              <a:latin typeface="Roboto"/>
              <a:ea typeface="Roboto"/>
              <a:cs typeface="Roboto"/>
              <a:sym typeface="Roboto"/>
            </a:endParaRPr>
          </a:p>
        </p:txBody>
      </p:sp>
      <p:sp>
        <p:nvSpPr>
          <p:cNvPr id="49" name="Google Shape;49;p6"/>
          <p:cNvSpPr/>
          <p:nvPr/>
        </p:nvSpPr>
        <p:spPr>
          <a:xfrm>
            <a:off x="1154450" y="3840625"/>
            <a:ext cx="16641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p:nvPr/>
        </p:nvSpPr>
        <p:spPr>
          <a:xfrm>
            <a:off x="1154450" y="4610775"/>
            <a:ext cx="16641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p:nvPr/>
        </p:nvSpPr>
        <p:spPr>
          <a:xfrm>
            <a:off x="1154450" y="5380925"/>
            <a:ext cx="16641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6"/>
          <p:cNvSpPr/>
          <p:nvPr/>
        </p:nvSpPr>
        <p:spPr>
          <a:xfrm>
            <a:off x="1173800" y="6145575"/>
            <a:ext cx="1625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6"/>
          <p:cNvSpPr/>
          <p:nvPr/>
        </p:nvSpPr>
        <p:spPr>
          <a:xfrm>
            <a:off x="6482499" y="950925"/>
            <a:ext cx="1360200" cy="1403400"/>
          </a:xfrm>
          <a:prstGeom prst="ellipse">
            <a:avLst/>
          </a:prstGeom>
          <a:solidFill>
            <a:srgbClr val="FF0000"/>
          </a:solidFill>
          <a:ln>
            <a:noFill/>
          </a:ln>
          <a:effectLst>
            <a:outerShdw blurRad="57150" rotWithShape="0" algn="bl" dir="2580000" dist="38100">
              <a:srgbClr val="FF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lang="en" sz="1500">
                <a:solidFill>
                  <a:srgbClr val="FFFFFF"/>
                </a:solidFill>
                <a:latin typeface="Roboto Black"/>
                <a:ea typeface="Roboto Black"/>
                <a:cs typeface="Roboto Black"/>
                <a:sym typeface="Roboto Black"/>
              </a:rPr>
              <a:t>Click here for the Words to Know.</a:t>
            </a:r>
            <a:endParaRPr sz="1500">
              <a:solidFill>
                <a:srgbClr val="FFFFFF"/>
              </a:solidFill>
              <a:latin typeface="Roboto Black"/>
              <a:ea typeface="Roboto Black"/>
              <a:cs typeface="Roboto Black"/>
              <a:sym typeface="Roboto Blac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the Article">
  <p:cSld name="BLANK_1_1">
    <p:bg>
      <p:bgPr>
        <a:noFill/>
      </p:bgPr>
    </p:bg>
    <p:spTree>
      <p:nvGrpSpPr>
        <p:cNvPr id="54" name="Shape 54"/>
        <p:cNvGrpSpPr/>
        <p:nvPr/>
      </p:nvGrpSpPr>
      <p:grpSpPr>
        <a:xfrm>
          <a:off x="0" y="0"/>
          <a:ext cx="0" cy="0"/>
          <a:chOff x="0" y="0"/>
          <a:chExt cx="0" cy="0"/>
        </a:xfrm>
      </p:grpSpPr>
      <p:sp>
        <p:nvSpPr>
          <p:cNvPr id="55" name="Google Shape;55;p7"/>
          <p:cNvSpPr txBox="1"/>
          <p:nvPr>
            <p:ph idx="12" type="sldNum"/>
          </p:nvPr>
        </p:nvSpPr>
        <p:spPr>
          <a:xfrm>
            <a:off x="8914763" y="6657436"/>
            <a:ext cx="5757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7"/>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57" name="Google Shape;57;p7"/>
          <p:cNvSpPr txBox="1"/>
          <p:nvPr/>
        </p:nvSpPr>
        <p:spPr>
          <a:xfrm>
            <a:off x="873150" y="862850"/>
            <a:ext cx="46023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the Article</a:t>
            </a:r>
            <a:endParaRPr sz="4700">
              <a:solidFill>
                <a:srgbClr val="134F5C"/>
              </a:solidFill>
              <a:latin typeface="Oswald"/>
              <a:ea typeface="Oswald"/>
              <a:cs typeface="Oswald"/>
              <a:sym typeface="Oswald"/>
            </a:endParaRPr>
          </a:p>
        </p:txBody>
      </p:sp>
      <p:sp>
        <p:nvSpPr>
          <p:cNvPr id="58" name="Google Shape;58;p7"/>
          <p:cNvSpPr txBox="1"/>
          <p:nvPr/>
        </p:nvSpPr>
        <p:spPr>
          <a:xfrm>
            <a:off x="873150" y="2009950"/>
            <a:ext cx="1786200" cy="1254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800">
                <a:latin typeface="Roboto"/>
                <a:ea typeface="Roboto"/>
                <a:cs typeface="Roboto"/>
                <a:sym typeface="Roboto"/>
              </a:rPr>
              <a:t>Click to read </a:t>
            </a:r>
            <a:br>
              <a:rPr lang="en" sz="1800">
                <a:latin typeface="Roboto"/>
                <a:ea typeface="Roboto"/>
                <a:cs typeface="Roboto"/>
                <a:sym typeface="Roboto"/>
              </a:rPr>
            </a:br>
            <a:r>
              <a:rPr lang="en" sz="1800">
                <a:latin typeface="Roboto"/>
                <a:ea typeface="Roboto"/>
                <a:cs typeface="Roboto"/>
                <a:sym typeface="Roboto"/>
              </a:rPr>
              <a:t>or listen to </a:t>
            </a:r>
            <a:br>
              <a:rPr lang="en" sz="1800">
                <a:latin typeface="Roboto"/>
                <a:ea typeface="Roboto"/>
                <a:cs typeface="Roboto"/>
                <a:sym typeface="Roboto"/>
              </a:rPr>
            </a:br>
            <a:r>
              <a:rPr lang="en" sz="1800">
                <a:latin typeface="Roboto"/>
                <a:ea typeface="Roboto"/>
                <a:cs typeface="Roboto"/>
                <a:sym typeface="Roboto"/>
              </a:rPr>
              <a:t>the article. </a:t>
            </a:r>
            <a:endParaRPr sz="1800">
              <a:solidFill>
                <a:srgbClr val="134F5C"/>
              </a:solidFill>
              <a:latin typeface="Roboto"/>
              <a:ea typeface="Roboto"/>
              <a:cs typeface="Roboto"/>
              <a:sym typeface="Roboto"/>
            </a:endParaRPr>
          </a:p>
        </p:txBody>
      </p:sp>
      <p:pic>
        <p:nvPicPr>
          <p:cNvPr id="59" name="Google Shape;59;p7"/>
          <p:cNvPicPr preferRelativeResize="0"/>
          <p:nvPr/>
        </p:nvPicPr>
        <p:blipFill rotWithShape="1">
          <a:blip r:embed="rId3">
            <a:alphaModFix/>
          </a:blip>
          <a:srcRect b="59" l="0" r="0" t="69"/>
          <a:stretch/>
        </p:blipFill>
        <p:spPr>
          <a:xfrm>
            <a:off x="3437858" y="2045450"/>
            <a:ext cx="5265190" cy="3519601"/>
          </a:xfrm>
          <a:prstGeom prst="rect">
            <a:avLst/>
          </a:prstGeom>
          <a:noFill/>
          <a:ln>
            <a:noFill/>
          </a:ln>
        </p:spPr>
      </p:pic>
      <p:cxnSp>
        <p:nvCxnSpPr>
          <p:cNvPr id="60" name="Google Shape;60;p7"/>
          <p:cNvCxnSpPr/>
          <p:nvPr/>
        </p:nvCxnSpPr>
        <p:spPr>
          <a:xfrm flipH="1" rot="10800000">
            <a:off x="2236825" y="2374275"/>
            <a:ext cx="1033200" cy="3900"/>
          </a:xfrm>
          <a:prstGeom prst="straightConnector1">
            <a:avLst/>
          </a:prstGeom>
          <a:noFill/>
          <a:ln cap="flat" cmpd="sng" w="76200">
            <a:solidFill>
              <a:srgbClr val="FF0000"/>
            </a:solidFill>
            <a:prstDash val="solid"/>
            <a:round/>
            <a:headEnd len="med" w="med" type="none"/>
            <a:tailEnd len="med" w="med" type="triangle"/>
          </a:ln>
        </p:spPr>
      </p:cxnSp>
      <p:sp>
        <p:nvSpPr>
          <p:cNvPr id="61" name="Google Shape;61;p7"/>
          <p:cNvSpPr txBox="1"/>
          <p:nvPr/>
        </p:nvSpPr>
        <p:spPr>
          <a:xfrm>
            <a:off x="873150" y="5996425"/>
            <a:ext cx="7854900" cy="938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800">
                <a:highlight>
                  <a:srgbClr val="FFF200"/>
                </a:highlight>
                <a:latin typeface="Roboto"/>
                <a:ea typeface="Roboto"/>
                <a:cs typeface="Roboto"/>
                <a:sym typeface="Roboto"/>
              </a:rPr>
              <a:t>AS YOU READ, THINK ABOUT</a:t>
            </a:r>
            <a:r>
              <a:rPr b="1" lang="en" sz="500">
                <a:highlight>
                  <a:srgbClr val="FFF200"/>
                </a:highlight>
                <a:latin typeface="Roboto"/>
                <a:ea typeface="Roboto"/>
                <a:cs typeface="Roboto"/>
                <a:sym typeface="Roboto"/>
              </a:rPr>
              <a:t> </a:t>
            </a:r>
            <a:r>
              <a:rPr b="1" lang="en" sz="1800">
                <a:highlight>
                  <a:srgbClr val="FFF200"/>
                </a:highlight>
                <a:latin typeface="Roboto"/>
                <a:ea typeface="Roboto"/>
                <a:cs typeface="Roboto"/>
                <a:sym typeface="Roboto"/>
              </a:rPr>
              <a:t>: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What can we learn from talking </a:t>
            </a:r>
            <a:endParaRPr b="1" sz="1800">
              <a:highlight>
                <a:srgbClr val="FFF200"/>
              </a:highlight>
              <a:latin typeface="Roboto"/>
              <a:ea typeface="Roboto"/>
              <a:cs typeface="Roboto"/>
              <a:sym typeface="Roboto"/>
            </a:endParaRPr>
          </a:p>
          <a:p>
            <a:pPr indent="0" lvl="0" marL="0" rtl="0" algn="l">
              <a:spcBef>
                <a:spcPts val="0"/>
              </a:spcBef>
              <a:spcAft>
                <a:spcPts val="0"/>
              </a:spcAft>
              <a:buNone/>
            </a:pPr>
            <a:r>
              <a:rPr b="1" lang="en" sz="1800">
                <a:highlight>
                  <a:srgbClr val="FFF200"/>
                </a:highlight>
                <a:latin typeface="Roboto"/>
                <a:ea typeface="Roboto"/>
                <a:cs typeface="Roboto"/>
                <a:sym typeface="Roboto"/>
              </a:rPr>
              <a:t>with people who have experienced </a:t>
            </a:r>
            <a:endParaRPr b="1" sz="1800">
              <a:highlight>
                <a:srgbClr val="FFF200"/>
              </a:highlight>
              <a:latin typeface="Roboto"/>
              <a:ea typeface="Roboto"/>
              <a:cs typeface="Roboto"/>
              <a:sym typeface="Roboto"/>
            </a:endParaRPr>
          </a:p>
          <a:p>
            <a:pPr indent="0" lvl="0" marL="0" rtl="0" algn="l">
              <a:spcBef>
                <a:spcPts val="0"/>
              </a:spcBef>
              <a:spcAft>
                <a:spcPts val="0"/>
              </a:spcAft>
              <a:buNone/>
            </a:pPr>
            <a:r>
              <a:rPr b="1" lang="en" sz="1800">
                <a:highlight>
                  <a:srgbClr val="FFF200"/>
                </a:highlight>
                <a:latin typeface="Roboto"/>
                <a:ea typeface="Roboto"/>
                <a:cs typeface="Roboto"/>
                <a:sym typeface="Roboto"/>
              </a:rPr>
              <a:t>historical events?</a:t>
            </a:r>
            <a:endParaRPr b="1" sz="1800">
              <a:highlight>
                <a:srgbClr val="FFF200"/>
              </a:highlight>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1">
  <p:cSld name="CUSTOM_2_2">
    <p:bg>
      <p:bgPr>
        <a:noFill/>
      </p:bgPr>
    </p:bg>
    <p:spTree>
      <p:nvGrpSpPr>
        <p:cNvPr id="62" name="Shape 62"/>
        <p:cNvGrpSpPr/>
        <p:nvPr/>
      </p:nvGrpSpPr>
      <p:grpSpPr>
        <a:xfrm>
          <a:off x="0" y="0"/>
          <a:ext cx="0" cy="0"/>
          <a:chOff x="0" y="0"/>
          <a:chExt cx="0" cy="0"/>
        </a:xfrm>
      </p:grpSpPr>
      <p:sp>
        <p:nvSpPr>
          <p:cNvPr id="63" name="Google Shape;63;p8"/>
          <p:cNvSpPr txBox="1"/>
          <p:nvPr>
            <p:ph idx="1" type="body"/>
          </p:nvPr>
        </p:nvSpPr>
        <p:spPr>
          <a:xfrm>
            <a:off x="801225" y="53314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64" name="Google Shape;64;p8"/>
          <p:cNvSpPr txBox="1"/>
          <p:nvPr>
            <p:ph idx="2" type="body"/>
          </p:nvPr>
        </p:nvSpPr>
        <p:spPr>
          <a:xfrm>
            <a:off x="801225" y="25790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65" name="Google Shape;65;p8"/>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66" name="Google Shape;66;p8"/>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67" name="Google Shape;67;p8"/>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What was Kristallnacht? How did it affect Jewish people </a:t>
            </a:r>
            <a:br>
              <a:rPr lang="en" sz="1800">
                <a:latin typeface="Roboto"/>
                <a:ea typeface="Roboto"/>
                <a:cs typeface="Roboto"/>
                <a:sym typeface="Roboto"/>
              </a:rPr>
            </a:br>
            <a:r>
              <a:rPr lang="en" sz="1800">
                <a:latin typeface="Roboto"/>
                <a:ea typeface="Roboto"/>
                <a:cs typeface="Roboto"/>
                <a:sym typeface="Roboto"/>
              </a:rPr>
              <a:t>like Charlotte Keiderling?</a:t>
            </a:r>
            <a:endParaRPr sz="1800">
              <a:latin typeface="Roboto"/>
              <a:ea typeface="Roboto"/>
              <a:cs typeface="Roboto"/>
              <a:sym typeface="Roboto"/>
            </a:endParaRPr>
          </a:p>
        </p:txBody>
      </p:sp>
      <p:sp>
        <p:nvSpPr>
          <p:cNvPr id="68" name="Google Shape;68;p8"/>
          <p:cNvSpPr/>
          <p:nvPr/>
        </p:nvSpPr>
        <p:spPr>
          <a:xfrm>
            <a:off x="801225" y="46449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p:txBody>
      </p:sp>
      <p:sp>
        <p:nvSpPr>
          <p:cNvPr id="69" name="Google Shape;69;p8"/>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p:txBody>
      </p:sp>
      <p:sp>
        <p:nvSpPr>
          <p:cNvPr id="70" name="Google Shape;70;p8"/>
          <p:cNvSpPr txBox="1"/>
          <p:nvPr/>
        </p:nvSpPr>
        <p:spPr>
          <a:xfrm>
            <a:off x="1304675" y="44722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was the goal of the Kindertransport? </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Why did it mostly end once World War II began?</a:t>
            </a:r>
            <a:endParaRPr sz="1800">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2">
  <p:cSld name="CUSTOM_2_2_1">
    <p:bg>
      <p:bgPr>
        <a:noFill/>
      </p:bgPr>
    </p:bg>
    <p:spTree>
      <p:nvGrpSpPr>
        <p:cNvPr id="71" name="Shape 71"/>
        <p:cNvGrpSpPr/>
        <p:nvPr/>
      </p:nvGrpSpPr>
      <p:grpSpPr>
        <a:xfrm>
          <a:off x="0" y="0"/>
          <a:ext cx="0" cy="0"/>
          <a:chOff x="0" y="0"/>
          <a:chExt cx="0" cy="0"/>
        </a:xfrm>
      </p:grpSpPr>
      <p:pic>
        <p:nvPicPr>
          <p:cNvPr id="72" name="Google Shape;72;p9"/>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73" name="Google Shape;73;p9"/>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74" name="Google Shape;74;p9"/>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How did anti-Semitism affect Keiderling?</a:t>
            </a:r>
            <a:endParaRPr sz="1800">
              <a:latin typeface="Roboto"/>
              <a:ea typeface="Roboto"/>
              <a:cs typeface="Roboto"/>
              <a:sym typeface="Roboto"/>
            </a:endParaRPr>
          </a:p>
        </p:txBody>
      </p:sp>
      <p:sp>
        <p:nvSpPr>
          <p:cNvPr id="75" name="Google Shape;75;p9"/>
          <p:cNvSpPr/>
          <p:nvPr/>
        </p:nvSpPr>
        <p:spPr>
          <a:xfrm>
            <a:off x="801225" y="46449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p:txBody>
      </p:sp>
      <p:sp>
        <p:nvSpPr>
          <p:cNvPr id="76" name="Google Shape;76;p9"/>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p:txBody>
      </p:sp>
      <p:sp>
        <p:nvSpPr>
          <p:cNvPr id="77" name="Google Shape;77;p9"/>
          <p:cNvSpPr txBox="1"/>
          <p:nvPr/>
        </p:nvSpPr>
        <p:spPr>
          <a:xfrm>
            <a:off x="1304675" y="44722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was Keiderling’s attitude toward the Nazis? </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Did her answer surprise you? Why or why not?</a:t>
            </a:r>
            <a:endParaRPr sz="1800">
              <a:latin typeface="Roboto"/>
              <a:ea typeface="Roboto"/>
              <a:cs typeface="Roboto"/>
              <a:sym typeface="Roboto"/>
            </a:endParaRPr>
          </a:p>
        </p:txBody>
      </p:sp>
      <p:sp>
        <p:nvSpPr>
          <p:cNvPr id="78" name="Google Shape;78;p9"/>
          <p:cNvSpPr txBox="1"/>
          <p:nvPr>
            <p:ph idx="1" type="body"/>
          </p:nvPr>
        </p:nvSpPr>
        <p:spPr>
          <a:xfrm>
            <a:off x="801225" y="53314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79" name="Google Shape;79;p9"/>
          <p:cNvSpPr txBox="1"/>
          <p:nvPr>
            <p:ph idx="2" type="body"/>
          </p:nvPr>
        </p:nvSpPr>
        <p:spPr>
          <a:xfrm>
            <a:off x="801225" y="25790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3">
  <p:cSld name="CUSTOM_2_2_1_1">
    <p:bg>
      <p:bgPr>
        <a:noFill/>
      </p:bgPr>
    </p:bg>
    <p:spTree>
      <p:nvGrpSpPr>
        <p:cNvPr id="80" name="Shape 80"/>
        <p:cNvGrpSpPr/>
        <p:nvPr/>
      </p:nvGrpSpPr>
      <p:grpSpPr>
        <a:xfrm>
          <a:off x="0" y="0"/>
          <a:ext cx="0" cy="0"/>
          <a:chOff x="0" y="0"/>
          <a:chExt cx="0" cy="0"/>
        </a:xfrm>
      </p:grpSpPr>
      <p:pic>
        <p:nvPicPr>
          <p:cNvPr id="81" name="Google Shape;81;p10"/>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82" name="Google Shape;82;p10"/>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83" name="Google Shape;83;p10"/>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details from the interview stand out most to you? </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How do they help you understand historical events?</a:t>
            </a:r>
            <a:endParaRPr sz="1800">
              <a:latin typeface="Roboto"/>
              <a:ea typeface="Roboto"/>
              <a:cs typeface="Roboto"/>
              <a:sym typeface="Roboto"/>
            </a:endParaRPr>
          </a:p>
        </p:txBody>
      </p:sp>
      <p:sp>
        <p:nvSpPr>
          <p:cNvPr id="84" name="Google Shape;84;p10"/>
          <p:cNvSpPr/>
          <p:nvPr/>
        </p:nvSpPr>
        <p:spPr>
          <a:xfrm>
            <a:off x="801225" y="46449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6</a:t>
            </a:r>
            <a:endParaRPr sz="1800">
              <a:solidFill>
                <a:srgbClr val="FFFFFF"/>
              </a:solidFill>
              <a:latin typeface="Roboto Black"/>
              <a:ea typeface="Roboto Black"/>
              <a:cs typeface="Roboto Black"/>
              <a:sym typeface="Roboto Black"/>
            </a:endParaRPr>
          </a:p>
        </p:txBody>
      </p:sp>
      <p:sp>
        <p:nvSpPr>
          <p:cNvPr id="85" name="Google Shape;85;p10"/>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p:txBody>
      </p:sp>
      <p:sp>
        <p:nvSpPr>
          <p:cNvPr id="86" name="Google Shape;86;p10"/>
          <p:cNvSpPr txBox="1"/>
          <p:nvPr/>
        </p:nvSpPr>
        <p:spPr>
          <a:xfrm>
            <a:off x="1304675" y="44722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are two other questions you would’ve asked Keiderling? Why?</a:t>
            </a:r>
            <a:endParaRPr sz="1800">
              <a:latin typeface="Roboto"/>
              <a:ea typeface="Roboto"/>
              <a:cs typeface="Roboto"/>
              <a:sym typeface="Roboto"/>
            </a:endParaRPr>
          </a:p>
        </p:txBody>
      </p:sp>
      <p:sp>
        <p:nvSpPr>
          <p:cNvPr id="87" name="Google Shape;87;p10"/>
          <p:cNvSpPr txBox="1"/>
          <p:nvPr>
            <p:ph idx="1" type="body"/>
          </p:nvPr>
        </p:nvSpPr>
        <p:spPr>
          <a:xfrm>
            <a:off x="801225" y="53314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88" name="Google Shape;88;p10"/>
          <p:cNvSpPr txBox="1"/>
          <p:nvPr>
            <p:ph idx="2" type="body"/>
          </p:nvPr>
        </p:nvSpPr>
        <p:spPr>
          <a:xfrm>
            <a:off x="801225" y="25790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2.gif"/><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27285" y="1639076"/>
            <a:ext cx="8946600" cy="48588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107350" lIns="107350" spcFirstLastPara="1" rIns="107350" wrap="square" tIns="107350">
            <a:noAutofit/>
          </a:bodyPr>
          <a:lstStyle>
            <a:lvl1pPr indent="-361950" lvl="0" marL="457200">
              <a:lnSpc>
                <a:spcPct val="115000"/>
              </a:lnSpc>
              <a:spcBef>
                <a:spcPts val="0"/>
              </a:spcBef>
              <a:spcAft>
                <a:spcPts val="0"/>
              </a:spcAft>
              <a:buSzPts val="2100"/>
              <a:buFont typeface="Roboto"/>
              <a:buChar char="●"/>
              <a:defRPr sz="2100">
                <a:latin typeface="Roboto"/>
                <a:ea typeface="Roboto"/>
                <a:cs typeface="Roboto"/>
                <a:sym typeface="Roboto"/>
              </a:defRPr>
            </a:lvl1pPr>
            <a:lvl2pPr indent="-330200" lvl="1" marL="914400">
              <a:lnSpc>
                <a:spcPct val="115000"/>
              </a:lnSpc>
              <a:spcBef>
                <a:spcPts val="1900"/>
              </a:spcBef>
              <a:spcAft>
                <a:spcPts val="0"/>
              </a:spcAft>
              <a:buSzPts val="1600"/>
              <a:buFont typeface="Roboto"/>
              <a:buChar char="○"/>
              <a:defRPr sz="1600">
                <a:latin typeface="Roboto"/>
                <a:ea typeface="Roboto"/>
                <a:cs typeface="Roboto"/>
                <a:sym typeface="Roboto"/>
              </a:defRPr>
            </a:lvl2pPr>
            <a:lvl3pPr indent="-330200" lvl="2" marL="1371600">
              <a:lnSpc>
                <a:spcPct val="115000"/>
              </a:lnSpc>
              <a:spcBef>
                <a:spcPts val="1900"/>
              </a:spcBef>
              <a:spcAft>
                <a:spcPts val="0"/>
              </a:spcAft>
              <a:buSzPts val="1600"/>
              <a:buFont typeface="Roboto"/>
              <a:buChar char="■"/>
              <a:defRPr sz="1600">
                <a:latin typeface="Roboto"/>
                <a:ea typeface="Roboto"/>
                <a:cs typeface="Roboto"/>
                <a:sym typeface="Roboto"/>
              </a:defRPr>
            </a:lvl3pPr>
            <a:lvl4pPr indent="-330200" lvl="3" marL="1828800">
              <a:lnSpc>
                <a:spcPct val="115000"/>
              </a:lnSpc>
              <a:spcBef>
                <a:spcPts val="1900"/>
              </a:spcBef>
              <a:spcAft>
                <a:spcPts val="0"/>
              </a:spcAft>
              <a:buSzPts val="1600"/>
              <a:buFont typeface="Roboto"/>
              <a:buChar char="●"/>
              <a:defRPr sz="1600">
                <a:latin typeface="Roboto"/>
                <a:ea typeface="Roboto"/>
                <a:cs typeface="Roboto"/>
                <a:sym typeface="Roboto"/>
              </a:defRPr>
            </a:lvl4pPr>
            <a:lvl5pPr indent="-330200" lvl="4" marL="2286000">
              <a:lnSpc>
                <a:spcPct val="115000"/>
              </a:lnSpc>
              <a:spcBef>
                <a:spcPts val="1900"/>
              </a:spcBef>
              <a:spcAft>
                <a:spcPts val="0"/>
              </a:spcAft>
              <a:buSzPts val="1600"/>
              <a:buFont typeface="Roboto"/>
              <a:buChar char="○"/>
              <a:defRPr sz="1600">
                <a:latin typeface="Roboto"/>
                <a:ea typeface="Roboto"/>
                <a:cs typeface="Roboto"/>
                <a:sym typeface="Roboto"/>
              </a:defRPr>
            </a:lvl5pPr>
            <a:lvl6pPr indent="-330200" lvl="5" marL="2743200">
              <a:lnSpc>
                <a:spcPct val="115000"/>
              </a:lnSpc>
              <a:spcBef>
                <a:spcPts val="1900"/>
              </a:spcBef>
              <a:spcAft>
                <a:spcPts val="0"/>
              </a:spcAft>
              <a:buSzPts val="1600"/>
              <a:buFont typeface="Roboto"/>
              <a:buChar char="■"/>
              <a:defRPr sz="1600">
                <a:latin typeface="Roboto"/>
                <a:ea typeface="Roboto"/>
                <a:cs typeface="Roboto"/>
                <a:sym typeface="Roboto"/>
              </a:defRPr>
            </a:lvl6pPr>
            <a:lvl7pPr indent="-330200" lvl="6" marL="3200400">
              <a:lnSpc>
                <a:spcPct val="115000"/>
              </a:lnSpc>
              <a:spcBef>
                <a:spcPts val="1900"/>
              </a:spcBef>
              <a:spcAft>
                <a:spcPts val="0"/>
              </a:spcAft>
              <a:buSzPts val="1600"/>
              <a:buFont typeface="Roboto"/>
              <a:buChar char="●"/>
              <a:defRPr sz="1600">
                <a:latin typeface="Roboto"/>
                <a:ea typeface="Roboto"/>
                <a:cs typeface="Roboto"/>
                <a:sym typeface="Roboto"/>
              </a:defRPr>
            </a:lvl7pPr>
            <a:lvl8pPr indent="-330200" lvl="7" marL="3657600">
              <a:lnSpc>
                <a:spcPct val="115000"/>
              </a:lnSpc>
              <a:spcBef>
                <a:spcPts val="1900"/>
              </a:spcBef>
              <a:spcAft>
                <a:spcPts val="0"/>
              </a:spcAft>
              <a:buSzPts val="1600"/>
              <a:buFont typeface="Roboto"/>
              <a:buChar char="○"/>
              <a:defRPr sz="1600">
                <a:latin typeface="Roboto"/>
                <a:ea typeface="Roboto"/>
                <a:cs typeface="Roboto"/>
                <a:sym typeface="Roboto"/>
              </a:defRPr>
            </a:lvl8pPr>
            <a:lvl9pPr indent="-330200" lvl="8" marL="4114800">
              <a:lnSpc>
                <a:spcPct val="115000"/>
              </a:lnSpc>
              <a:spcBef>
                <a:spcPts val="1900"/>
              </a:spcBef>
              <a:spcAft>
                <a:spcPts val="1900"/>
              </a:spcAft>
              <a:buSzPts val="1600"/>
              <a:buFont typeface="Roboto"/>
              <a:buChar char="■"/>
              <a:defRPr sz="1600">
                <a:latin typeface="Roboto"/>
                <a:ea typeface="Roboto"/>
                <a:cs typeface="Roboto"/>
                <a:sym typeface="Roboto"/>
              </a:defRPr>
            </a:lvl9pPr>
          </a:lstStyle>
          <a:p/>
        </p:txBody>
      </p:sp>
      <p:sp>
        <p:nvSpPr>
          <p:cNvPr id="7" name="Google Shape;7;p1"/>
          <p:cNvSpPr txBox="1"/>
          <p:nvPr>
            <p:ph idx="12" type="sldNum"/>
          </p:nvPr>
        </p:nvSpPr>
        <p:spPr>
          <a:xfrm>
            <a:off x="8896081" y="6632131"/>
            <a:ext cx="576000" cy="559800"/>
          </a:xfrm>
          <a:prstGeom prst="rect">
            <a:avLst/>
          </a:prstGeom>
          <a:noFill/>
          <a:ln>
            <a:noFill/>
          </a:ln>
        </p:spPr>
        <p:txBody>
          <a:bodyPr anchorCtr="0" anchor="ctr" bIns="107350" lIns="107350" spcFirstLastPara="1" rIns="107350" wrap="square" tIns="10735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 name="Google Shape;8;p1"/>
          <p:cNvSpPr/>
          <p:nvPr/>
        </p:nvSpPr>
        <p:spPr>
          <a:xfrm>
            <a:off x="100" y="-9500"/>
            <a:ext cx="9601200" cy="728100"/>
          </a:xfrm>
          <a:prstGeom prst="rect">
            <a:avLst/>
          </a:prstGeom>
          <a:solidFill>
            <a:srgbClr val="DEE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txBox="1"/>
          <p:nvPr/>
        </p:nvSpPr>
        <p:spPr>
          <a:xfrm>
            <a:off x="118725" y="7226700"/>
            <a:ext cx="8016000" cy="8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
                <a:latin typeface="Roboto"/>
                <a:ea typeface="Roboto"/>
                <a:cs typeface="Roboto"/>
                <a:sym typeface="Roboto"/>
              </a:rPr>
              <a:t>©2021 by Scholastic Inc. All rights reserved. Permission granted to teachers and subscribers to make copies of this file to distribute to their students. Scholastic is not responsible for any edits to these materials made by educators or their students.</a:t>
            </a:r>
            <a:endParaRPr sz="500">
              <a:latin typeface="Roboto"/>
              <a:ea typeface="Roboto"/>
              <a:cs typeface="Roboto"/>
              <a:sym typeface="Roboto"/>
            </a:endParaRPr>
          </a:p>
          <a:p>
            <a:pPr indent="0" lvl="0" marL="0" rtl="0" algn="l">
              <a:spcBef>
                <a:spcPts val="0"/>
              </a:spcBef>
              <a:spcAft>
                <a:spcPts val="0"/>
              </a:spcAft>
              <a:buNone/>
            </a:pPr>
            <a:r>
              <a:t/>
            </a:r>
            <a:endParaRPr sz="400">
              <a:latin typeface="Roboto"/>
              <a:ea typeface="Roboto"/>
              <a:cs typeface="Roboto"/>
              <a:sym typeface="Roboto"/>
            </a:endParaRPr>
          </a:p>
        </p:txBody>
      </p:sp>
      <p:pic>
        <p:nvPicPr>
          <p:cNvPr id="10" name="Google Shape;10;p1"/>
          <p:cNvPicPr preferRelativeResize="0"/>
          <p:nvPr/>
        </p:nvPicPr>
        <p:blipFill>
          <a:blip r:embed="rId1">
            <a:alphaModFix/>
          </a:blip>
          <a:stretch>
            <a:fillRect/>
          </a:stretch>
        </p:blipFill>
        <p:spPr>
          <a:xfrm>
            <a:off x="225750" y="112750"/>
            <a:ext cx="1239850" cy="153925"/>
          </a:xfrm>
          <a:prstGeom prst="rect">
            <a:avLst/>
          </a:prstGeom>
          <a:noFill/>
          <a:ln>
            <a:noFill/>
          </a:ln>
        </p:spPr>
      </p:pic>
      <p:pic>
        <p:nvPicPr>
          <p:cNvPr id="11" name="Google Shape;11;p1"/>
          <p:cNvPicPr preferRelativeResize="0"/>
          <p:nvPr/>
        </p:nvPicPr>
        <p:blipFill>
          <a:blip r:embed="rId2">
            <a:alphaModFix/>
          </a:blip>
          <a:stretch>
            <a:fillRect/>
          </a:stretch>
        </p:blipFill>
        <p:spPr>
          <a:xfrm>
            <a:off x="52700" y="225325"/>
            <a:ext cx="2395925" cy="493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junior.scholastic.com/content/dam/classroom-magazines/junior-scholastic/issues/2020-21/011821/the-children-who-escaped-the-nazis/JS-011821-Kindertransport-InterviewPrep.pdf" TargetMode="External"/><Relationship Id="rId4" Type="http://schemas.openxmlformats.org/officeDocument/2006/relationships/hyperlink" Target="https://junior.scholastic.com/pages/text-sets/world-war-ii.html" TargetMode="External"/><Relationship Id="rId5" Type="http://schemas.openxmlformats.org/officeDocument/2006/relationships/hyperlink" Target="http://facinghistory.org/teaching-salvaged-pages" TargetMode="External"/><Relationship Id="rId6" Type="http://schemas.openxmlformats.org/officeDocument/2006/relationships/hyperlink" Target="https://junior.scholastic.com/content/dam/classroom-magazines/junior-scholastic/issues/2020-21/011821/the-children-who-escaped-the-nazis/JS-011821-Kindertransport-Timeline.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5.xml"/><Relationship Id="rId5" Type="http://schemas.openxmlformats.org/officeDocument/2006/relationships/slide" Target="/ppt/slides/slide10.xml"/><Relationship Id="rId6" Type="http://schemas.openxmlformats.org/officeDocument/2006/relationships/slide" Target="/ppt/slid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junior.scholastic.com/issues/2020-21/011821/the-children-who-escaped-the-nazis.html?share-brightcove=613623165300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junior.scholastic.com/content/dam/classroom-magazines/junior-scholastic/issues/2020-21/011821/the-children-who-escaped-the-nazis/JS-011821-Kindertransport-WTK.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junior.scholastic.com/issues/2020-21/011821/the-children-who-escaped-the-nazi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2" name="Shape 172"/>
        <p:cNvGrpSpPr/>
        <p:nvPr/>
      </p:nvGrpSpPr>
      <p:grpSpPr>
        <a:xfrm>
          <a:off x="0" y="0"/>
          <a:ext cx="0" cy="0"/>
          <a:chOff x="0" y="0"/>
          <a:chExt cx="0" cy="0"/>
        </a:xfrm>
      </p:grpSpPr>
      <p:sp>
        <p:nvSpPr>
          <p:cNvPr id="173" name="Google Shape;173;p23">
            <a:hlinkClick r:id="rId3"/>
          </p:cNvPr>
          <p:cNvSpPr/>
          <p:nvPr/>
        </p:nvSpPr>
        <p:spPr>
          <a:xfrm>
            <a:off x="4924550" y="18669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a:hlinkClick r:id="rId4"/>
          </p:cNvPr>
          <p:cNvSpPr/>
          <p:nvPr/>
        </p:nvSpPr>
        <p:spPr>
          <a:xfrm>
            <a:off x="712275" y="40197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a:hlinkClick r:id="rId5"/>
          </p:cNvPr>
          <p:cNvSpPr/>
          <p:nvPr/>
        </p:nvSpPr>
        <p:spPr>
          <a:xfrm>
            <a:off x="4924550" y="40197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a:hlinkClick r:id="rId6"/>
          </p:cNvPr>
          <p:cNvSpPr/>
          <p:nvPr/>
        </p:nvSpPr>
        <p:spPr>
          <a:xfrm>
            <a:off x="788475" y="1866888"/>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0" name="Shape 180"/>
        <p:cNvGrpSpPr/>
        <p:nvPr/>
      </p:nvGrpSpPr>
      <p:grpSpPr>
        <a:xfrm>
          <a:off x="0" y="0"/>
          <a:ext cx="0" cy="0"/>
          <a:chOff x="0" y="0"/>
          <a:chExt cx="0" cy="0"/>
        </a:xfrm>
      </p:grpSpPr>
      <p:sp>
        <p:nvSpPr>
          <p:cNvPr id="181" name="Google Shape;181;p24"/>
          <p:cNvSpPr txBox="1"/>
          <p:nvPr>
            <p:ph idx="1" type="body"/>
          </p:nvPr>
        </p:nvSpPr>
        <p:spPr>
          <a:xfrm>
            <a:off x="768975" y="1865225"/>
            <a:ext cx="8063400" cy="44505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82" name="Google Shape;182;p24"/>
          <p:cNvSpPr txBox="1"/>
          <p:nvPr>
            <p:ph idx="1" type="body"/>
          </p:nvPr>
        </p:nvSpPr>
        <p:spPr>
          <a:xfrm>
            <a:off x="7430100" y="753750"/>
            <a:ext cx="773700" cy="563700"/>
          </a:xfrm>
          <a:prstGeom prst="rect">
            <a:avLst/>
          </a:prstGeom>
        </p:spPr>
        <p:txBody>
          <a:bodyPr anchorCtr="0" anchor="ctr" bIns="107350" lIns="107350" spcFirstLastPara="1" rIns="107350" wrap="square" tIns="107350">
            <a:noAutofit/>
          </a:bodyPr>
          <a:lstStyle/>
          <a:p>
            <a:pPr indent="0" lvl="0" marL="0" rtl="0" algn="l">
              <a:spcBef>
                <a:spcPts val="0"/>
              </a:spcBef>
              <a:spcAft>
                <a:spcPts val="1900"/>
              </a:spcAft>
              <a:buNone/>
            </a:pPr>
            <a:r>
              <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5"/>
          <p:cNvSpPr txBox="1"/>
          <p:nvPr>
            <p:ph idx="4294967295" type="body"/>
          </p:nvPr>
        </p:nvSpPr>
        <p:spPr>
          <a:xfrm>
            <a:off x="3429757" y="184825"/>
            <a:ext cx="4098900" cy="379200"/>
          </a:xfrm>
          <a:prstGeom prst="rect">
            <a:avLst/>
          </a:prstGeom>
          <a:solidFill>
            <a:srgbClr val="D0E0E3"/>
          </a:solidFill>
          <a:ln>
            <a:noFill/>
          </a:ln>
        </p:spPr>
        <p:txBody>
          <a:bodyPr anchorCtr="0" anchor="t" bIns="91425" lIns="91425" spcFirstLastPara="1" rIns="91425" wrap="square" tIns="45700">
            <a:noAutofit/>
          </a:bodyPr>
          <a:lstStyle/>
          <a:p>
            <a:pPr indent="0" lvl="0" marL="0" rtl="0" algn="l">
              <a:spcBef>
                <a:spcPts val="0"/>
              </a:spcBef>
              <a:spcAft>
                <a:spcPts val="1900"/>
              </a:spcAft>
              <a:buNone/>
            </a:pPr>
            <a:r>
              <a:t/>
            </a:r>
            <a:endParaRPr sz="1600"/>
          </a:p>
        </p:txBody>
      </p:sp>
      <p:sp>
        <p:nvSpPr>
          <p:cNvPr id="121" name="Google Shape;121;p15">
            <a:hlinkClick action="ppaction://hlinkshowjump?jump=nextslide"/>
          </p:cNvPr>
          <p:cNvSpPr/>
          <p:nvPr/>
        </p:nvSpPr>
        <p:spPr>
          <a:xfrm>
            <a:off x="279300" y="16612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a:hlinkClick action="ppaction://hlinksldjump" r:id="rId3"/>
          </p:cNvPr>
          <p:cNvSpPr/>
          <p:nvPr/>
        </p:nvSpPr>
        <p:spPr>
          <a:xfrm>
            <a:off x="279300" y="24731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a:hlinkClick action="ppaction://hlinksldjump" r:id="rId4"/>
          </p:cNvPr>
          <p:cNvSpPr/>
          <p:nvPr/>
        </p:nvSpPr>
        <p:spPr>
          <a:xfrm>
            <a:off x="279300" y="32850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a:hlinkClick action="ppaction://hlinksldjump" r:id="rId5"/>
          </p:cNvPr>
          <p:cNvSpPr/>
          <p:nvPr/>
        </p:nvSpPr>
        <p:spPr>
          <a:xfrm>
            <a:off x="279300" y="49088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a:hlinkClick action="ppaction://hlinksldjump" r:id="rId6"/>
          </p:cNvPr>
          <p:cNvSpPr/>
          <p:nvPr/>
        </p:nvSpPr>
        <p:spPr>
          <a:xfrm>
            <a:off x="279300" y="40969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6">
            <a:hlinkClick r:id="rId3"/>
          </p:cNvPr>
          <p:cNvSpPr/>
          <p:nvPr/>
        </p:nvSpPr>
        <p:spPr>
          <a:xfrm>
            <a:off x="3589200" y="2049550"/>
            <a:ext cx="5274000" cy="293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txBox="1"/>
          <p:nvPr>
            <p:ph idx="1" type="body"/>
          </p:nvPr>
        </p:nvSpPr>
        <p:spPr>
          <a:xfrm>
            <a:off x="695275" y="5250700"/>
            <a:ext cx="8041200" cy="1788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a:hlinkClick r:id="rId3"/>
          </p:cNvPr>
          <p:cNvSpPr/>
          <p:nvPr/>
        </p:nvSpPr>
        <p:spPr>
          <a:xfrm>
            <a:off x="6462725" y="939900"/>
            <a:ext cx="1420800" cy="14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a:off x="1210200" y="2753625"/>
            <a:ext cx="16632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anti-Semitism</a:t>
            </a:r>
            <a:endParaRPr b="1" sz="1800">
              <a:latin typeface="Roboto"/>
              <a:ea typeface="Roboto"/>
              <a:cs typeface="Roboto"/>
              <a:sym typeface="Roboto"/>
            </a:endParaRPr>
          </a:p>
        </p:txBody>
      </p:sp>
      <p:sp>
        <p:nvSpPr>
          <p:cNvPr id="138" name="Google Shape;138;p17"/>
          <p:cNvSpPr/>
          <p:nvPr/>
        </p:nvSpPr>
        <p:spPr>
          <a:xfrm>
            <a:off x="3091000" y="2753625"/>
            <a:ext cx="16641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heritage</a:t>
            </a:r>
            <a:endParaRPr b="1" sz="1800">
              <a:latin typeface="Roboto"/>
              <a:ea typeface="Roboto"/>
              <a:cs typeface="Roboto"/>
              <a:sym typeface="Roboto"/>
            </a:endParaRPr>
          </a:p>
        </p:txBody>
      </p:sp>
      <p:sp>
        <p:nvSpPr>
          <p:cNvPr id="139" name="Google Shape;139;p17"/>
          <p:cNvSpPr/>
          <p:nvPr/>
        </p:nvSpPr>
        <p:spPr>
          <a:xfrm>
            <a:off x="4971800" y="2753625"/>
            <a:ext cx="16641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prejudice</a:t>
            </a:r>
            <a:endParaRPr b="1" sz="1800">
              <a:latin typeface="Roboto"/>
              <a:ea typeface="Roboto"/>
              <a:cs typeface="Roboto"/>
              <a:sym typeface="Roboto"/>
            </a:endParaRPr>
          </a:p>
        </p:txBody>
      </p:sp>
      <p:sp>
        <p:nvSpPr>
          <p:cNvPr id="140" name="Google Shape;140;p17"/>
          <p:cNvSpPr/>
          <p:nvPr/>
        </p:nvSpPr>
        <p:spPr>
          <a:xfrm>
            <a:off x="6852600" y="2753625"/>
            <a:ext cx="16641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refugee</a:t>
            </a:r>
            <a:endParaRPr b="1" sz="18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8">
            <a:hlinkClick r:id="rId3"/>
          </p:cNvPr>
          <p:cNvSpPr/>
          <p:nvPr/>
        </p:nvSpPr>
        <p:spPr>
          <a:xfrm>
            <a:off x="3300575" y="1828800"/>
            <a:ext cx="5614200" cy="386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txBox="1"/>
          <p:nvPr>
            <p:ph idx="1" type="body"/>
          </p:nvPr>
        </p:nvSpPr>
        <p:spPr>
          <a:xfrm>
            <a:off x="801225" y="53314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51" name="Google Shape;151;p19"/>
          <p:cNvSpPr txBox="1"/>
          <p:nvPr>
            <p:ph idx="2" type="body"/>
          </p:nvPr>
        </p:nvSpPr>
        <p:spPr>
          <a:xfrm>
            <a:off x="801225" y="25790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ph idx="1" type="body"/>
          </p:nvPr>
        </p:nvSpPr>
        <p:spPr>
          <a:xfrm>
            <a:off x="801225" y="53314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57" name="Google Shape;157;p20"/>
          <p:cNvSpPr txBox="1"/>
          <p:nvPr>
            <p:ph idx="2" type="body"/>
          </p:nvPr>
        </p:nvSpPr>
        <p:spPr>
          <a:xfrm>
            <a:off x="801225" y="25790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1"/>
          <p:cNvSpPr txBox="1"/>
          <p:nvPr>
            <p:ph idx="1" type="body"/>
          </p:nvPr>
        </p:nvSpPr>
        <p:spPr>
          <a:xfrm>
            <a:off x="801225" y="53314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63" name="Google Shape;163;p21"/>
          <p:cNvSpPr txBox="1"/>
          <p:nvPr>
            <p:ph idx="2" type="body"/>
          </p:nvPr>
        </p:nvSpPr>
        <p:spPr>
          <a:xfrm>
            <a:off x="801225" y="25790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7" name="Shape 167"/>
        <p:cNvGrpSpPr/>
        <p:nvPr/>
      </p:nvGrpSpPr>
      <p:grpSpPr>
        <a:xfrm>
          <a:off x="0" y="0"/>
          <a:ext cx="0" cy="0"/>
          <a:chOff x="0" y="0"/>
          <a:chExt cx="0" cy="0"/>
        </a:xfrm>
      </p:grpSpPr>
      <p:sp>
        <p:nvSpPr>
          <p:cNvPr id="168" name="Google Shape;168;p22"/>
          <p:cNvSpPr txBox="1"/>
          <p:nvPr>
            <p:ph idx="1" type="body"/>
          </p:nvPr>
        </p:nvSpPr>
        <p:spPr>
          <a:xfrm>
            <a:off x="801225" y="2579025"/>
            <a:ext cx="8063400" cy="4056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