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7315200" cx="9601200"/>
  <p:notesSz cx="6858000" cy="9144000"/>
  <p:embeddedFontLst>
    <p:embeddedFont>
      <p:font typeface="Roboto Black"/>
      <p:bold r:id="rId17"/>
      <p:boldItalic r:id="rId18"/>
    </p:embeddedFont>
    <p:embeddedFont>
      <p:font typeface="Roboto"/>
      <p:regular r:id="rId19"/>
      <p:bold r:id="rId20"/>
      <p:italic r:id="rId21"/>
      <p:boldItalic r:id="rId22"/>
    </p:embeddedFont>
    <p:embeddedFont>
      <p:font typeface="Lato"/>
      <p:regular r:id="rId23"/>
      <p:bold r:id="rId24"/>
      <p:italic r:id="rId25"/>
      <p:boldItalic r:id="rId26"/>
    </p:embeddedFont>
    <p:embeddedFont>
      <p:font typeface="Average"/>
      <p:regular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024">
          <p15:clr>
            <a:srgbClr val="A4A3A4"/>
          </p15:clr>
        </p15:guide>
        <p15:guide id="2" pos="535">
          <p15:clr>
            <a:srgbClr val="9AA0A6"/>
          </p15:clr>
        </p15:guide>
        <p15:guide id="3" orient="horz" pos="7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AF9C7C6-4E36-437E-A1E6-C80F9F62E5FC}">
  <a:tblStyle styleId="{1AF9C7C6-4E36-437E-A1E6-C80F9F62E5FC}"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24"/>
        <p:guide pos="535"/>
        <p:guide pos="79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Oswald-regular.fntdata"/><Relationship Id="rId27" Type="http://schemas.openxmlformats.org/officeDocument/2006/relationships/font" Target="fonts/Averag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swald-bold.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Black-bold.fntdata"/><Relationship Id="rId16" Type="http://schemas.openxmlformats.org/officeDocument/2006/relationships/slide" Target="slides/slide10.xml"/><Relationship Id="rId19" Type="http://schemas.openxmlformats.org/officeDocument/2006/relationships/font" Target="fonts/Roboto-regular.fntdata"/><Relationship Id="rId18" Type="http://schemas.openxmlformats.org/officeDocument/2006/relationships/font" Target="fonts/RobotoBlack-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1d415a9c2_0_1: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a1d415a9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e63c1462f3_1_0:notes"/>
          <p:cNvSpPr/>
          <p:nvPr>
            <p:ph idx="2" type="sldImg"/>
          </p:nvPr>
        </p:nvSpPr>
        <p:spPr>
          <a:xfrm>
            <a:off x="1178997" y="685800"/>
            <a:ext cx="45009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e63c1462f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1d415a9c2_0_129: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a1d415a9c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ac7b9457d6_0_7: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ac7b9457d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a1d415a9c2_0_24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a1d415a9c2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1d415a9c2_0_496: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a1d415a9c2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a1d415a9c2_0_500: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a1d415a9c2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a1d415a9c2_0_620: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a1d415a9c2_0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9d1355fa81_0_43: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9d1355fa8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a38a5d8364_1_22: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a38a5d8364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tk" TargetMode="External"/><Relationship Id="rId3" Type="http://schemas.openxmlformats.org/officeDocument/2006/relationships/hyperlink" Target="https://junior.scholastic.com/issues/2019-20/111119/he-fought-for-native-rights.html#930L" TargetMode="External"/><Relationship Id="rId4" Type="http://schemas.openxmlformats.org/officeDocument/2006/relationships/hyperlink" Target="https://www.tolerance.org/frameworks/teaching-hard-history/american-slavery/classroom-videos#forgotten-slavery"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14.png"/><Relationship Id="rId7" Type="http://schemas.openxmlformats.org/officeDocument/2006/relationships/image" Target="../media/image8.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1">
    <p:spTree>
      <p:nvGrpSpPr>
        <p:cNvPr id="14" name="Shape 14"/>
        <p:cNvGrpSpPr/>
        <p:nvPr/>
      </p:nvGrpSpPr>
      <p:grpSpPr>
        <a:xfrm>
          <a:off x="0" y="0"/>
          <a:ext cx="0" cy="0"/>
          <a:chOff x="0" y="0"/>
          <a:chExt cx="0" cy="0"/>
        </a:xfrm>
      </p:grpSpPr>
      <p:sp>
        <p:nvSpPr>
          <p:cNvPr id="15" name="Google Shape;15;p2"/>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16" name="Google Shape;16;p2"/>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1">
  <p:cSld name="CUSTOM_2_2_1_1_1_1">
    <p:bg>
      <p:bgPr>
        <a:solidFill>
          <a:srgbClr val="FFFFFF"/>
        </a:solidFill>
      </p:bgPr>
    </p:bg>
    <p:spTree>
      <p:nvGrpSpPr>
        <p:cNvPr id="87" name="Shape 87"/>
        <p:cNvGrpSpPr/>
        <p:nvPr/>
      </p:nvGrpSpPr>
      <p:grpSpPr>
        <a:xfrm>
          <a:off x="0" y="0"/>
          <a:ext cx="0" cy="0"/>
          <a:chOff x="0" y="0"/>
          <a:chExt cx="0" cy="0"/>
        </a:xfrm>
      </p:grpSpPr>
      <p:sp>
        <p:nvSpPr>
          <p:cNvPr id="88" name="Google Shape;88;p11">
            <a:hlinkClick r:id="rId2"/>
          </p:cNvPr>
          <p:cNvSpPr/>
          <p:nvPr/>
        </p:nvSpPr>
        <p:spPr>
          <a:xfrm>
            <a:off x="5107450" y="2381825"/>
            <a:ext cx="1416900" cy="6702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89" name="Google Shape;89;p11">
            <a:hlinkClick r:id="rId3"/>
          </p:cNvPr>
          <p:cNvSpPr/>
          <p:nvPr/>
        </p:nvSpPr>
        <p:spPr>
          <a:xfrm>
            <a:off x="996775" y="4083900"/>
            <a:ext cx="26319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90" name="Google Shape;90;p11">
            <a:hlinkClick r:id="rId4"/>
          </p:cNvPr>
          <p:cNvSpPr/>
          <p:nvPr/>
        </p:nvSpPr>
        <p:spPr>
          <a:xfrm>
            <a:off x="5107450" y="4753200"/>
            <a:ext cx="33816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graphicFrame>
        <p:nvGraphicFramePr>
          <p:cNvPr id="91" name="Google Shape;91;p11"/>
          <p:cNvGraphicFramePr/>
          <p:nvPr/>
        </p:nvGraphicFramePr>
        <p:xfrm>
          <a:off x="579600" y="1944090"/>
          <a:ext cx="3000000" cy="3000000"/>
        </p:xfrm>
        <a:graphic>
          <a:graphicData uri="http://schemas.openxmlformats.org/drawingml/2006/table">
            <a:tbl>
              <a:tblPr>
                <a:noFill/>
                <a:tableStyleId>{1AF9C7C6-4E36-437E-A1E6-C80F9F62E5FC}</a:tableStyleId>
              </a:tblPr>
              <a:tblGrid>
                <a:gridCol w="4123025"/>
                <a:gridCol w="4264675"/>
              </a:tblGrid>
              <a:tr h="2174875">
                <a:tc>
                  <a:txBody>
                    <a:bodyPr/>
                    <a:lstStyle/>
                    <a:p>
                      <a:pPr indent="0" lvl="0" marL="76200" marR="114300" rtl="0" algn="l">
                        <a:lnSpc>
                          <a:spcPct val="115000"/>
                        </a:lnSpc>
                        <a:spcBef>
                          <a:spcPts val="0"/>
                        </a:spcBef>
                        <a:spcAft>
                          <a:spcPts val="0"/>
                        </a:spcAft>
                        <a:buNone/>
                      </a:pPr>
                      <a:r>
                        <a:rPr lang="en" sz="1700">
                          <a:latin typeface="Lato"/>
                          <a:ea typeface="Lato"/>
                          <a:cs typeface="Lato"/>
                          <a:sym typeface="Lato"/>
                        </a:rPr>
                        <a:t>Answer the questions in the Skill Spotlight activity “Your Mission: Interpret the Past.” Support your answer to each question with details from one of the documents in the article.</a:t>
                      </a:r>
                      <a:endParaRPr i="1" sz="1700">
                        <a:latin typeface="Average"/>
                        <a:ea typeface="Average"/>
                        <a:cs typeface="Average"/>
                        <a:sym typeface="Average"/>
                      </a:endParaRPr>
                    </a:p>
                  </a:txBody>
                  <a:tcPr marT="457200" marB="90300" marR="6667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Watch President John F. Kennedy’s speech. Then answer these questions: </a:t>
                      </a:r>
                      <a:r>
                        <a:rPr i="1" lang="en" sz="1700">
                          <a:solidFill>
                            <a:schemeClr val="dk1"/>
                          </a:solidFill>
                          <a:latin typeface="Lato"/>
                          <a:ea typeface="Lato"/>
                          <a:cs typeface="Lato"/>
                          <a:sym typeface="Lato"/>
                        </a:rPr>
                        <a:t>How does watching or listening to the speech compare with reading part of it? Which version is easier for you to understand? Why?</a:t>
                      </a:r>
                      <a:endParaRPr i="1"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r h="2407025">
                <a:tc>
                  <a:txBody>
                    <a:bodyPr/>
                    <a:lstStyle/>
                    <a:p>
                      <a:pPr indent="0" lvl="0" marL="76200" marR="114300" rtl="0" algn="l">
                        <a:lnSpc>
                          <a:spcPct val="115000"/>
                        </a:lnSpc>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Answer these questions: </a:t>
                      </a:r>
                      <a:r>
                        <a:rPr i="1" lang="en" sz="1700">
                          <a:solidFill>
                            <a:schemeClr val="dk1"/>
                          </a:solidFill>
                          <a:latin typeface="Lato"/>
                          <a:ea typeface="Lato"/>
                          <a:cs typeface="Lato"/>
                          <a:sym typeface="Lato"/>
                        </a:rPr>
                        <a:t>John</a:t>
                      </a:r>
                      <a:r>
                        <a:rPr lang="en" sz="1700">
                          <a:solidFill>
                            <a:schemeClr val="dk1"/>
                          </a:solidFill>
                          <a:latin typeface="Lato"/>
                          <a:ea typeface="Lato"/>
                          <a:cs typeface="Lato"/>
                          <a:sym typeface="Lato"/>
                        </a:rPr>
                        <a:t> </a:t>
                      </a:r>
                      <a:r>
                        <a:rPr i="1" lang="en" sz="1700">
                          <a:solidFill>
                            <a:schemeClr val="dk1"/>
                          </a:solidFill>
                          <a:latin typeface="Lato"/>
                          <a:ea typeface="Lato"/>
                          <a:cs typeface="Lato"/>
                          <a:sym typeface="Lato"/>
                        </a:rPr>
                        <a:t>Glenn set several goals for himself during his life. What is a goal you have for yourself? Why do you want to accomplish it? </a:t>
                      </a:r>
                      <a:br>
                        <a:rPr i="1" lang="en" sz="1700">
                          <a:solidFill>
                            <a:schemeClr val="dk1"/>
                          </a:solidFill>
                          <a:latin typeface="Lato"/>
                          <a:ea typeface="Lato"/>
                          <a:cs typeface="Lato"/>
                          <a:sym typeface="Lato"/>
                        </a:rPr>
                      </a:br>
                      <a:r>
                        <a:rPr i="1" lang="en" sz="1700">
                          <a:solidFill>
                            <a:schemeClr val="dk1"/>
                          </a:solidFill>
                          <a:latin typeface="Lato"/>
                          <a:ea typeface="Lato"/>
                          <a:cs typeface="Lato"/>
                          <a:sym typeface="Lato"/>
                        </a:rPr>
                        <a:t>What steps can you take to help you reach your goal? </a:t>
                      </a:r>
                      <a:endParaRPr sz="1700">
                        <a:solidFill>
                          <a:schemeClr val="dk1"/>
                        </a:solidFill>
                        <a:latin typeface="Lato"/>
                        <a:ea typeface="Lato"/>
                        <a:cs typeface="Lato"/>
                        <a:sym typeface="Lato"/>
                      </a:endParaRPr>
                    </a:p>
                  </a:txBody>
                  <a:tcPr marT="457200" marB="90300" marR="264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Read “Destination Space!” from the December 7, 2020, issue. </a:t>
                      </a:r>
                      <a:r>
                        <a:rPr lang="en" sz="1700">
                          <a:solidFill>
                            <a:schemeClr val="dk1"/>
                          </a:solidFill>
                          <a:latin typeface="Lato"/>
                          <a:ea typeface="Lato"/>
                          <a:cs typeface="Lato"/>
                          <a:sym typeface="Lato"/>
                        </a:rPr>
                        <a:t>Then answer these questions</a:t>
                      </a:r>
                      <a:r>
                        <a:rPr lang="en" sz="1700">
                          <a:solidFill>
                            <a:schemeClr val="dk1"/>
                          </a:solidFill>
                          <a:latin typeface="Lato"/>
                          <a:ea typeface="Lato"/>
                          <a:cs typeface="Lato"/>
                          <a:sym typeface="Lato"/>
                        </a:rPr>
                        <a:t>: </a:t>
                      </a:r>
                      <a:r>
                        <a:rPr i="1" lang="en" sz="1700">
                          <a:solidFill>
                            <a:schemeClr val="dk1"/>
                          </a:solidFill>
                          <a:latin typeface="Lato"/>
                          <a:ea typeface="Lato"/>
                          <a:cs typeface="Lato"/>
                          <a:sym typeface="Lato"/>
                        </a:rPr>
                        <a:t>How do the missions described in that article support the goals that Kennedy mentioned in his speech? Which mission seems most important? </a:t>
                      </a:r>
                      <a:r>
                        <a:rPr i="1" lang="en" sz="1700">
                          <a:solidFill>
                            <a:schemeClr val="dk1"/>
                          </a:solidFill>
                          <a:latin typeface="Lato"/>
                          <a:ea typeface="Lato"/>
                          <a:cs typeface="Lato"/>
                          <a:sym typeface="Lato"/>
                        </a:rPr>
                        <a:t>W</a:t>
                      </a:r>
                      <a:r>
                        <a:rPr i="1" lang="en" sz="1700">
                          <a:solidFill>
                            <a:schemeClr val="dk1"/>
                          </a:solidFill>
                          <a:latin typeface="Lato"/>
                          <a:ea typeface="Lato"/>
                          <a:cs typeface="Lato"/>
                          <a:sym typeface="Lato"/>
                        </a:rPr>
                        <a:t>hy?</a:t>
                      </a:r>
                      <a:endParaRPr i="1"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bl>
          </a:graphicData>
        </a:graphic>
      </p:graphicFrame>
      <p:sp>
        <p:nvSpPr>
          <p:cNvPr id="92" name="Google Shape;92;p11"/>
          <p:cNvSpPr txBox="1"/>
          <p:nvPr/>
        </p:nvSpPr>
        <p:spPr>
          <a:xfrm>
            <a:off x="5032775" y="1027350"/>
            <a:ext cx="42258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follow the link. Write your response on the next slide.</a:t>
            </a:r>
            <a:endParaRPr sz="1800">
              <a:solidFill>
                <a:srgbClr val="134F5C"/>
              </a:solidFill>
              <a:latin typeface="Roboto"/>
              <a:ea typeface="Roboto"/>
              <a:cs typeface="Roboto"/>
              <a:sym typeface="Roboto"/>
            </a:endParaRPr>
          </a:p>
        </p:txBody>
      </p:sp>
      <p:sp>
        <p:nvSpPr>
          <p:cNvPr id="93" name="Google Shape;93;p11"/>
          <p:cNvSpPr/>
          <p:nvPr/>
        </p:nvSpPr>
        <p:spPr>
          <a:xfrm>
            <a:off x="753600" y="2017675"/>
            <a:ext cx="30561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sz="1800">
                <a:solidFill>
                  <a:srgbClr val="FFFFFF"/>
                </a:solidFill>
                <a:latin typeface="Roboto Black"/>
                <a:ea typeface="Roboto Black"/>
                <a:cs typeface="Roboto Black"/>
                <a:sym typeface="Roboto Black"/>
              </a:rPr>
              <a:t>1.</a:t>
            </a:r>
            <a:r>
              <a:rPr b="1" lang="en" sz="1800">
                <a:solidFill>
                  <a:srgbClr val="FFFFFF"/>
                </a:solidFill>
                <a:latin typeface="Roboto"/>
                <a:ea typeface="Roboto"/>
                <a:cs typeface="Roboto"/>
                <a:sym typeface="Roboto"/>
              </a:rPr>
              <a:t> </a:t>
            </a:r>
            <a:r>
              <a:rPr b="1" lang="en" sz="1800">
                <a:solidFill>
                  <a:srgbClr val="FFFFFF"/>
                </a:solidFill>
                <a:latin typeface="Roboto"/>
                <a:ea typeface="Roboto"/>
                <a:cs typeface="Roboto"/>
                <a:sym typeface="Roboto"/>
              </a:rPr>
              <a:t>Analyze primary sources.</a:t>
            </a:r>
            <a:endParaRPr b="1" sz="1800">
              <a:solidFill>
                <a:srgbClr val="FFFFFF"/>
              </a:solidFill>
              <a:latin typeface="Roboto"/>
              <a:ea typeface="Roboto"/>
              <a:cs typeface="Roboto"/>
              <a:sym typeface="Roboto"/>
            </a:endParaRPr>
          </a:p>
        </p:txBody>
      </p:sp>
      <p:sp>
        <p:nvSpPr>
          <p:cNvPr id="94" name="Google Shape;94;p11"/>
          <p:cNvSpPr/>
          <p:nvPr/>
        </p:nvSpPr>
        <p:spPr>
          <a:xfrm>
            <a:off x="4871175" y="2017675"/>
            <a:ext cx="30561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2.</a:t>
            </a:r>
            <a:r>
              <a:rPr b="1" lang="en" sz="1800">
                <a:solidFill>
                  <a:srgbClr val="FFFFFF"/>
                </a:solidFill>
                <a:latin typeface="Roboto"/>
                <a:ea typeface="Roboto"/>
                <a:cs typeface="Roboto"/>
                <a:sym typeface="Roboto"/>
              </a:rPr>
              <a:t> Watch Kennedy’s speech.</a:t>
            </a:r>
            <a:endParaRPr b="1" sz="1800">
              <a:solidFill>
                <a:srgbClr val="FFFFFF"/>
              </a:solidFill>
              <a:latin typeface="Roboto"/>
              <a:ea typeface="Roboto"/>
              <a:cs typeface="Roboto"/>
              <a:sym typeface="Roboto"/>
            </a:endParaRPr>
          </a:p>
        </p:txBody>
      </p:sp>
      <p:sp>
        <p:nvSpPr>
          <p:cNvPr id="95" name="Google Shape;95;p11"/>
          <p:cNvSpPr/>
          <p:nvPr/>
        </p:nvSpPr>
        <p:spPr>
          <a:xfrm>
            <a:off x="677400" y="4343169"/>
            <a:ext cx="37314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3. </a:t>
            </a:r>
            <a:r>
              <a:rPr b="1" lang="en" sz="1800">
                <a:solidFill>
                  <a:schemeClr val="lt1"/>
                </a:solidFill>
                <a:latin typeface="Roboto"/>
                <a:ea typeface="Roboto"/>
                <a:cs typeface="Roboto"/>
                <a:sym typeface="Roboto"/>
              </a:rPr>
              <a:t>Develop social-emotional skills.</a:t>
            </a:r>
            <a:endParaRPr b="1" sz="1800">
              <a:solidFill>
                <a:srgbClr val="FFFFFF"/>
              </a:solidFill>
              <a:latin typeface="Roboto"/>
              <a:ea typeface="Roboto"/>
              <a:cs typeface="Roboto"/>
              <a:sym typeface="Roboto"/>
            </a:endParaRPr>
          </a:p>
        </p:txBody>
      </p:sp>
      <p:sp>
        <p:nvSpPr>
          <p:cNvPr id="96" name="Google Shape;96;p11"/>
          <p:cNvSpPr/>
          <p:nvPr/>
        </p:nvSpPr>
        <p:spPr>
          <a:xfrm>
            <a:off x="4871175" y="4343175"/>
            <a:ext cx="26319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100"/>
              </a:spcBef>
              <a:spcAft>
                <a:spcPts val="100"/>
              </a:spcAft>
              <a:buNone/>
            </a:pPr>
            <a:r>
              <a:rPr lang="en" sz="1800">
                <a:solidFill>
                  <a:srgbClr val="FFFFFF"/>
                </a:solidFill>
                <a:latin typeface="Roboto Black"/>
                <a:ea typeface="Roboto Black"/>
                <a:cs typeface="Roboto Black"/>
                <a:sym typeface="Roboto Black"/>
              </a:rPr>
              <a:t>4.</a:t>
            </a:r>
            <a:r>
              <a:rPr b="1" lang="en" sz="1800">
                <a:solidFill>
                  <a:srgbClr val="FFFFFF"/>
                </a:solidFill>
                <a:latin typeface="Roboto"/>
                <a:ea typeface="Roboto"/>
                <a:cs typeface="Roboto"/>
                <a:sym typeface="Roboto"/>
              </a:rPr>
              <a:t> Read another article.</a:t>
            </a:r>
            <a:endParaRPr b="1" sz="1800">
              <a:solidFill>
                <a:srgbClr val="FFFFFF"/>
              </a:solidFill>
              <a:latin typeface="Roboto"/>
              <a:ea typeface="Roboto"/>
              <a:cs typeface="Roboto"/>
              <a:sym typeface="Roboto"/>
            </a:endParaRPr>
          </a:p>
        </p:txBody>
      </p:sp>
      <p:sp>
        <p:nvSpPr>
          <p:cNvPr id="97" name="Google Shape;97;p11"/>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
        <p:nvSpPr>
          <p:cNvPr id="98" name="Google Shape;98;p11"/>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2">
  <p:cSld name="CUSTOM_2_2_1_1_1_2">
    <p:bg>
      <p:bgPr>
        <a:solidFill>
          <a:srgbClr val="FFFFFF"/>
        </a:solidFill>
      </p:bgPr>
    </p:bg>
    <p:spTree>
      <p:nvGrpSpPr>
        <p:cNvPr id="99" name="Shape 99"/>
        <p:cNvGrpSpPr/>
        <p:nvPr/>
      </p:nvGrpSpPr>
      <p:grpSpPr>
        <a:xfrm>
          <a:off x="0" y="0"/>
          <a:ext cx="0" cy="0"/>
          <a:chOff x="0" y="0"/>
          <a:chExt cx="0" cy="0"/>
        </a:xfrm>
      </p:grpSpPr>
      <p:sp>
        <p:nvSpPr>
          <p:cNvPr id="100" name="Google Shape;100;p12"/>
          <p:cNvSpPr txBox="1"/>
          <p:nvPr>
            <p:ph idx="1" type="body"/>
          </p:nvPr>
        </p:nvSpPr>
        <p:spPr>
          <a:xfrm>
            <a:off x="768975" y="1865225"/>
            <a:ext cx="8063400" cy="47199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101" name="Google Shape;101;p12"/>
          <p:cNvSpPr txBox="1"/>
          <p:nvPr/>
        </p:nvSpPr>
        <p:spPr>
          <a:xfrm>
            <a:off x="5263875" y="998525"/>
            <a:ext cx="30795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b="1" lang="en" sz="1800">
                <a:latin typeface="Lato"/>
                <a:ea typeface="Lato"/>
                <a:cs typeface="Lato"/>
                <a:sym typeface="Lato"/>
              </a:rPr>
              <a:t>I chose task number ________.</a:t>
            </a:r>
            <a:endParaRPr sz="1800">
              <a:solidFill>
                <a:srgbClr val="134F5C"/>
              </a:solidFill>
              <a:latin typeface="Lato"/>
              <a:ea typeface="Lato"/>
              <a:cs typeface="Lato"/>
              <a:sym typeface="Lato"/>
            </a:endParaRPr>
          </a:p>
        </p:txBody>
      </p:sp>
      <p:sp>
        <p:nvSpPr>
          <p:cNvPr id="102" name="Google Shape;102;p12"/>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
        <p:nvSpPr>
          <p:cNvPr id="103" name="Google Shape;103;p12"/>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Help 6">
  <p:cSld name="CUSTOM_1_1">
    <p:spTree>
      <p:nvGrpSpPr>
        <p:cNvPr id="104" name="Shape 104"/>
        <p:cNvGrpSpPr/>
        <p:nvPr/>
      </p:nvGrpSpPr>
      <p:grpSpPr>
        <a:xfrm>
          <a:off x="0" y="0"/>
          <a:ext cx="0" cy="0"/>
          <a:chOff x="0" y="0"/>
          <a:chExt cx="0" cy="0"/>
        </a:xfrm>
      </p:grpSpPr>
      <p:sp>
        <p:nvSpPr>
          <p:cNvPr id="105" name="Google Shape;105;p13"/>
          <p:cNvSpPr/>
          <p:nvPr/>
        </p:nvSpPr>
        <p:spPr>
          <a:xfrm>
            <a:off x="149172" y="1087376"/>
            <a:ext cx="2967600" cy="27195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Clr>
                <a:schemeClr val="dk1"/>
              </a:buClr>
              <a:buSzPts val="1100"/>
              <a:buFont typeface="Arial"/>
              <a:buNone/>
            </a:pPr>
            <a:r>
              <a:rPr b="1" lang="en" sz="1300">
                <a:solidFill>
                  <a:schemeClr val="dk1"/>
                </a:solidFill>
                <a:latin typeface="Lato"/>
                <a:ea typeface="Lato"/>
                <a:cs typeface="Lato"/>
                <a:sym typeface="Lato"/>
              </a:rPr>
              <a:t>I lost the text box to type into. </a:t>
            </a:r>
            <a:endParaRPr b="1" sz="13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You can always add more text boxes. Just click the </a:t>
            </a:r>
            <a:r>
              <a:rPr b="1" lang="en" sz="1200">
                <a:solidFill>
                  <a:schemeClr val="dk1"/>
                </a:solidFill>
                <a:latin typeface="Lato"/>
                <a:ea typeface="Lato"/>
                <a:cs typeface="Lato"/>
                <a:sym typeface="Lato"/>
              </a:rPr>
              <a:t>T</a:t>
            </a:r>
            <a:r>
              <a:rPr lang="en" sz="1200">
                <a:solidFill>
                  <a:schemeClr val="dk1"/>
                </a:solidFill>
                <a:latin typeface="Lato"/>
                <a:ea typeface="Lato"/>
                <a:cs typeface="Lato"/>
                <a:sym typeface="Lato"/>
              </a:rPr>
              <a:t> box at the top of your screen. Then click on the slide where you want the text box to appear. </a:t>
            </a:r>
            <a:endParaRPr sz="12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None/>
            </a:pPr>
            <a:r>
              <a:rPr lang="en" sz="1200">
                <a:solidFill>
                  <a:schemeClr val="dk1"/>
                </a:solidFill>
                <a:latin typeface="Lato"/>
                <a:ea typeface="Lato"/>
                <a:cs typeface="Lato"/>
                <a:sym typeface="Lato"/>
              </a:rPr>
              <a:t>You can then click-and-drag on the corners of the text box to resize it.</a:t>
            </a:r>
            <a:endParaRPr b="1" sz="1200">
              <a:latin typeface="Roboto"/>
              <a:ea typeface="Roboto"/>
              <a:cs typeface="Roboto"/>
              <a:sym typeface="Roboto"/>
            </a:endParaRPr>
          </a:p>
        </p:txBody>
      </p:sp>
      <p:sp>
        <p:nvSpPr>
          <p:cNvPr id="106" name="Google Shape;106;p13"/>
          <p:cNvSpPr/>
          <p:nvPr/>
        </p:nvSpPr>
        <p:spPr>
          <a:xfrm>
            <a:off x="3219276" y="1087376"/>
            <a:ext cx="2967600" cy="27213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26050" spcFirstLastPara="1" rIns="26050" wrap="square" tIns="0">
            <a:noAutofit/>
          </a:bodyPr>
          <a:lstStyle/>
          <a:p>
            <a:pPr indent="0" lvl="0" marL="0" rtl="0" algn="ctr">
              <a:spcBef>
                <a:spcPts val="0"/>
              </a:spcBef>
              <a:spcAft>
                <a:spcPts val="0"/>
              </a:spcAft>
              <a:buNone/>
            </a:pPr>
            <a:r>
              <a:rPr b="1" lang="en" sz="1300">
                <a:latin typeface="Roboto"/>
                <a:ea typeface="Roboto"/>
                <a:cs typeface="Roboto"/>
                <a:sym typeface="Roboto"/>
              </a:rPr>
              <a:t>The slides are too small </a:t>
            </a:r>
            <a:br>
              <a:rPr b="1" lang="en" sz="1300">
                <a:latin typeface="Roboto"/>
                <a:ea typeface="Roboto"/>
                <a:cs typeface="Roboto"/>
                <a:sym typeface="Roboto"/>
              </a:rPr>
            </a:br>
            <a:r>
              <a:rPr b="1" lang="en" sz="1300">
                <a:latin typeface="Roboto"/>
                <a:ea typeface="Roboto"/>
                <a:cs typeface="Roboto"/>
                <a:sym typeface="Roboto"/>
              </a:rPr>
              <a:t>or too big.</a:t>
            </a:r>
            <a:endParaRPr b="1" sz="1300">
              <a:latin typeface="Roboto"/>
              <a:ea typeface="Roboto"/>
              <a:cs typeface="Roboto"/>
              <a:sym typeface="Roboto"/>
            </a:endParaRPr>
          </a:p>
          <a:p>
            <a:pPr indent="0" lvl="0" marL="0" rtl="0" algn="ctr">
              <a:spcBef>
                <a:spcPts val="0"/>
              </a:spcBef>
              <a:spcAft>
                <a:spcPts val="0"/>
              </a:spcAft>
              <a:buNone/>
            </a:pPr>
            <a:r>
              <a:t/>
            </a:r>
            <a:endParaRPr sz="8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Click on the magnifying glass at the top of your screen to  zoom in and out.</a:t>
            </a:r>
            <a:endParaRPr sz="12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sp>
        <p:nvSpPr>
          <p:cNvPr id="107" name="Google Shape;107;p13"/>
          <p:cNvSpPr/>
          <p:nvPr/>
        </p:nvSpPr>
        <p:spPr>
          <a:xfrm>
            <a:off x="6289381" y="1087376"/>
            <a:ext cx="2967600" cy="27195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None/>
            </a:pPr>
            <a:r>
              <a:rPr b="1" lang="en" sz="1300">
                <a:latin typeface="Roboto"/>
                <a:ea typeface="Roboto"/>
                <a:cs typeface="Roboto"/>
                <a:sym typeface="Roboto"/>
              </a:rPr>
              <a:t>I deleted something by accident!</a:t>
            </a:r>
            <a:endParaRPr b="1"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You can always use the undo button to bring back something you just deleted. </a:t>
            </a:r>
            <a:endParaRPr sz="12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ctr">
              <a:spcBef>
                <a:spcPts val="0"/>
              </a:spcBef>
              <a:spcAft>
                <a:spcPts val="0"/>
              </a:spcAft>
              <a:buNone/>
            </a:pPr>
            <a:r>
              <a:rPr lang="en" sz="1300">
                <a:solidFill>
                  <a:schemeClr val="dk1"/>
                </a:solidFill>
                <a:latin typeface="Lato"/>
                <a:ea typeface="Lato"/>
                <a:cs typeface="Lato"/>
                <a:sym typeface="Lato"/>
              </a:rPr>
              <a:t>You can use </a:t>
            </a:r>
            <a:r>
              <a:rPr b="1" lang="en" sz="1300">
                <a:solidFill>
                  <a:schemeClr val="dk1"/>
                </a:solidFill>
                <a:latin typeface="Lato"/>
                <a:ea typeface="Lato"/>
                <a:cs typeface="Lato"/>
                <a:sym typeface="Lato"/>
              </a:rPr>
              <a:t>Undo</a:t>
            </a:r>
            <a:r>
              <a:rPr lang="en" sz="1300">
                <a:solidFill>
                  <a:schemeClr val="dk1"/>
                </a:solidFill>
                <a:latin typeface="Lato"/>
                <a:ea typeface="Lato"/>
                <a:cs typeface="Lato"/>
                <a:sym typeface="Lato"/>
              </a:rPr>
              <a:t> to reverse any change you make! </a:t>
            </a:r>
            <a:endParaRPr sz="1300">
              <a:latin typeface="Roboto"/>
              <a:ea typeface="Roboto"/>
              <a:cs typeface="Roboto"/>
              <a:sym typeface="Roboto"/>
            </a:endParaRPr>
          </a:p>
        </p:txBody>
      </p:sp>
      <p:sp>
        <p:nvSpPr>
          <p:cNvPr id="108" name="Google Shape;108;p13"/>
          <p:cNvSpPr/>
          <p:nvPr/>
        </p:nvSpPr>
        <p:spPr>
          <a:xfrm>
            <a:off x="149172" y="4099518"/>
            <a:ext cx="2967600" cy="29244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None/>
            </a:pPr>
            <a:r>
              <a:rPr b="1" lang="en" sz="1300">
                <a:solidFill>
                  <a:schemeClr val="dk1"/>
                </a:solidFill>
                <a:latin typeface="Roboto"/>
                <a:ea typeface="Roboto"/>
                <a:cs typeface="Roboto"/>
                <a:sym typeface="Roboto"/>
              </a:rPr>
              <a:t>I need to add a picture.</a:t>
            </a:r>
            <a:endParaRPr b="1" sz="1300">
              <a:solidFill>
                <a:schemeClr val="dk1"/>
              </a:solidFill>
              <a:latin typeface="Roboto"/>
              <a:ea typeface="Roboto"/>
              <a:cs typeface="Roboto"/>
              <a:sym typeface="Roboto"/>
            </a:endParaRPr>
          </a:p>
          <a:p>
            <a:pPr indent="0" lvl="0" marL="0" rtl="0" algn="l">
              <a:spcBef>
                <a:spcPts val="0"/>
              </a:spcBef>
              <a:spcAft>
                <a:spcPts val="0"/>
              </a:spcAft>
              <a:buNone/>
            </a:pPr>
            <a:r>
              <a:t/>
            </a:r>
            <a:endParaRPr sz="1300">
              <a:solidFill>
                <a:schemeClr val="dk1"/>
              </a:solidFill>
              <a:latin typeface="Roboto"/>
              <a:ea typeface="Roboto"/>
              <a:cs typeface="Roboto"/>
              <a:sym typeface="Roboto"/>
            </a:endParaRPr>
          </a:p>
          <a:p>
            <a:pPr indent="0" lvl="0" marL="0" rtl="0" algn="l">
              <a:spcBef>
                <a:spcPts val="0"/>
              </a:spcBef>
              <a:spcAft>
                <a:spcPts val="0"/>
              </a:spcAft>
              <a:buNone/>
            </a:pPr>
            <a:r>
              <a:rPr lang="en" sz="1200">
                <a:solidFill>
                  <a:schemeClr val="dk1"/>
                </a:solidFill>
                <a:latin typeface="Roboto"/>
                <a:ea typeface="Roboto"/>
                <a:cs typeface="Roboto"/>
                <a:sym typeface="Roboto"/>
              </a:rPr>
              <a:t>At the top of your screen, click Insert —&gt; Image and then you can upload it from your computer or use the camera to take a picture.</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p:txBody>
      </p:sp>
      <p:sp>
        <p:nvSpPr>
          <p:cNvPr id="109" name="Google Shape;109;p13"/>
          <p:cNvSpPr/>
          <p:nvPr/>
        </p:nvSpPr>
        <p:spPr>
          <a:xfrm>
            <a:off x="3219276" y="4099518"/>
            <a:ext cx="2967600" cy="29244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None/>
            </a:pPr>
            <a:r>
              <a:rPr b="1" lang="en" sz="1300">
                <a:latin typeface="Roboto"/>
                <a:ea typeface="Roboto"/>
                <a:cs typeface="Roboto"/>
                <a:sym typeface="Roboto"/>
              </a:rPr>
              <a:t>I need to drag and drop something. </a:t>
            </a:r>
            <a:endParaRPr b="1" sz="1300">
              <a:latin typeface="Roboto"/>
              <a:ea typeface="Roboto"/>
              <a:cs typeface="Roboto"/>
              <a:sym typeface="Roboto"/>
            </a:endParaRPr>
          </a:p>
          <a:p>
            <a:pPr indent="0" lvl="0" marL="0" rtl="0" algn="ctr">
              <a:spcBef>
                <a:spcPts val="0"/>
              </a:spcBef>
              <a:spcAft>
                <a:spcPts val="0"/>
              </a:spcAft>
              <a:buNone/>
            </a:pPr>
            <a:r>
              <a:t/>
            </a:r>
            <a:endParaRPr sz="13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Click on the shape and hold down while moving your fingers to drag the shape wherever you want it to go.</a:t>
            </a:r>
            <a:endParaRPr sz="1200">
              <a:latin typeface="Roboto"/>
              <a:ea typeface="Roboto"/>
              <a:cs typeface="Roboto"/>
              <a:sym typeface="Roboto"/>
            </a:endParaRPr>
          </a:p>
          <a:p>
            <a:pPr indent="0" lvl="0" marL="0" rtl="0" algn="ctr">
              <a:spcBef>
                <a:spcPts val="0"/>
              </a:spcBef>
              <a:spcAft>
                <a:spcPts val="0"/>
              </a:spcAft>
              <a:buNone/>
            </a:pPr>
            <a:r>
              <a:t/>
            </a:r>
            <a:endParaRPr sz="1300">
              <a:latin typeface="Roboto"/>
              <a:ea typeface="Roboto"/>
              <a:cs typeface="Roboto"/>
              <a:sym typeface="Roboto"/>
            </a:endParaRPr>
          </a:p>
          <a:p>
            <a:pPr indent="0" lvl="0" marL="0" rtl="0" algn="ctr">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sp>
        <p:nvSpPr>
          <p:cNvPr id="110" name="Google Shape;110;p13"/>
          <p:cNvSpPr/>
          <p:nvPr/>
        </p:nvSpPr>
        <p:spPr>
          <a:xfrm>
            <a:off x="6289381" y="4099518"/>
            <a:ext cx="2967600" cy="29244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None/>
            </a:pPr>
            <a:r>
              <a:rPr b="1" lang="en" sz="1300">
                <a:latin typeface="Roboto"/>
                <a:ea typeface="Roboto"/>
                <a:cs typeface="Roboto"/>
                <a:sym typeface="Roboto"/>
              </a:rPr>
              <a:t>I need to add a shape.</a:t>
            </a:r>
            <a:endParaRPr b="1"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Click on the shapes icon at the top of your screen. Choose the shape you want, then add it to the slide.</a:t>
            </a:r>
            <a:endParaRPr sz="12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pic>
        <p:nvPicPr>
          <p:cNvPr id="111" name="Google Shape;111;p13"/>
          <p:cNvPicPr preferRelativeResize="0"/>
          <p:nvPr/>
        </p:nvPicPr>
        <p:blipFill>
          <a:blip r:embed="rId2">
            <a:alphaModFix/>
          </a:blip>
          <a:stretch>
            <a:fillRect/>
          </a:stretch>
        </p:blipFill>
        <p:spPr>
          <a:xfrm>
            <a:off x="6496111" y="2322294"/>
            <a:ext cx="2518376" cy="713765"/>
          </a:xfrm>
          <a:prstGeom prst="rect">
            <a:avLst/>
          </a:prstGeom>
          <a:noFill/>
          <a:ln>
            <a:noFill/>
          </a:ln>
          <a:effectLst>
            <a:outerShdw blurRad="57150" rotWithShape="0" algn="bl" dir="5400000" dist="19050">
              <a:srgbClr val="000000">
                <a:alpha val="50000"/>
              </a:srgbClr>
            </a:outerShdw>
          </a:effectLst>
        </p:spPr>
      </p:pic>
      <p:pic>
        <p:nvPicPr>
          <p:cNvPr id="112" name="Google Shape;112;p13"/>
          <p:cNvPicPr preferRelativeResize="0"/>
          <p:nvPr/>
        </p:nvPicPr>
        <p:blipFill>
          <a:blip r:embed="rId3">
            <a:alphaModFix/>
          </a:blip>
          <a:stretch>
            <a:fillRect/>
          </a:stretch>
        </p:blipFill>
        <p:spPr>
          <a:xfrm>
            <a:off x="355878" y="5454506"/>
            <a:ext cx="2518377" cy="1497615"/>
          </a:xfrm>
          <a:prstGeom prst="rect">
            <a:avLst/>
          </a:prstGeom>
          <a:noFill/>
          <a:ln>
            <a:noFill/>
          </a:ln>
          <a:effectLst>
            <a:outerShdw blurRad="57150" rotWithShape="0" algn="bl" dir="5400000" dist="19050">
              <a:srgbClr val="000000">
                <a:alpha val="50000"/>
              </a:srgbClr>
            </a:outerShdw>
          </a:effectLst>
        </p:spPr>
      </p:pic>
      <p:pic>
        <p:nvPicPr>
          <p:cNvPr id="113" name="Google Shape;113;p13"/>
          <p:cNvPicPr preferRelativeResize="0"/>
          <p:nvPr/>
        </p:nvPicPr>
        <p:blipFill rotWithShape="1">
          <a:blip r:embed="rId4">
            <a:alphaModFix/>
          </a:blip>
          <a:srcRect b="31422" l="0" r="62518" t="0"/>
          <a:stretch/>
        </p:blipFill>
        <p:spPr>
          <a:xfrm>
            <a:off x="6923775" y="5284502"/>
            <a:ext cx="1663029" cy="1667625"/>
          </a:xfrm>
          <a:prstGeom prst="rect">
            <a:avLst/>
          </a:prstGeom>
          <a:noFill/>
          <a:ln>
            <a:noFill/>
          </a:ln>
          <a:effectLst>
            <a:outerShdw blurRad="57150" rotWithShape="0" algn="bl" dir="5400000" dist="19050">
              <a:srgbClr val="000000">
                <a:alpha val="50000"/>
              </a:srgbClr>
            </a:outerShdw>
          </a:effectLst>
        </p:spPr>
      </p:pic>
      <p:pic>
        <p:nvPicPr>
          <p:cNvPr id="114" name="Google Shape;114;p13"/>
          <p:cNvPicPr preferRelativeResize="0"/>
          <p:nvPr/>
        </p:nvPicPr>
        <p:blipFill rotWithShape="1">
          <a:blip r:embed="rId5">
            <a:alphaModFix/>
          </a:blip>
          <a:srcRect b="5455" l="0" r="25054" t="0"/>
          <a:stretch/>
        </p:blipFill>
        <p:spPr>
          <a:xfrm>
            <a:off x="658565" y="2350565"/>
            <a:ext cx="1948776" cy="898400"/>
          </a:xfrm>
          <a:prstGeom prst="rect">
            <a:avLst/>
          </a:prstGeom>
          <a:noFill/>
          <a:ln>
            <a:noFill/>
          </a:ln>
          <a:effectLst>
            <a:outerShdw blurRad="57150" rotWithShape="0" algn="bl" dir="5400000" dist="19050">
              <a:srgbClr val="000000">
                <a:alpha val="50000"/>
              </a:srgbClr>
            </a:outerShdw>
          </a:effectLst>
        </p:spPr>
      </p:pic>
      <p:pic>
        <p:nvPicPr>
          <p:cNvPr id="115" name="Google Shape;115;p13"/>
          <p:cNvPicPr preferRelativeResize="0"/>
          <p:nvPr/>
        </p:nvPicPr>
        <p:blipFill>
          <a:blip r:embed="rId6">
            <a:alphaModFix/>
          </a:blip>
          <a:stretch>
            <a:fillRect/>
          </a:stretch>
        </p:blipFill>
        <p:spPr>
          <a:xfrm>
            <a:off x="4008733" y="2171682"/>
            <a:ext cx="1559811" cy="1551936"/>
          </a:xfrm>
          <a:prstGeom prst="rect">
            <a:avLst/>
          </a:prstGeom>
          <a:noFill/>
          <a:ln>
            <a:noFill/>
          </a:ln>
          <a:effectLst>
            <a:outerShdw blurRad="57150" rotWithShape="0" algn="bl" dir="5400000" dist="19050">
              <a:srgbClr val="000000">
                <a:alpha val="50000"/>
              </a:srgbClr>
            </a:outerShdw>
          </a:effectLst>
        </p:spPr>
      </p:pic>
      <p:sp>
        <p:nvSpPr>
          <p:cNvPr id="116" name="Google Shape;116;p13"/>
          <p:cNvSpPr txBox="1"/>
          <p:nvPr/>
        </p:nvSpPr>
        <p:spPr>
          <a:xfrm>
            <a:off x="2800800" y="10350"/>
            <a:ext cx="3999600" cy="760200"/>
          </a:xfrm>
          <a:prstGeom prst="rect">
            <a:avLst/>
          </a:prstGeom>
          <a:noFill/>
          <a:ln>
            <a:noFill/>
          </a:ln>
        </p:spPr>
        <p:txBody>
          <a:bodyPr anchorCtr="0" anchor="t" bIns="86850" lIns="86850" spcFirstLastPara="1" rIns="86850" wrap="square" tIns="86850">
            <a:spAutoFit/>
          </a:bodyPr>
          <a:lstStyle/>
          <a:p>
            <a:pPr indent="0" lvl="0" marL="0" rtl="0" algn="ctr">
              <a:spcBef>
                <a:spcPts val="0"/>
              </a:spcBef>
              <a:spcAft>
                <a:spcPts val="0"/>
              </a:spcAft>
              <a:buNone/>
            </a:pPr>
            <a:r>
              <a:rPr b="1" lang="en" sz="3800">
                <a:solidFill>
                  <a:srgbClr val="FF0000"/>
                </a:solidFill>
                <a:latin typeface="Roboto"/>
                <a:ea typeface="Roboto"/>
                <a:cs typeface="Roboto"/>
                <a:sym typeface="Roboto"/>
              </a:rPr>
              <a:t>Need Help?</a:t>
            </a:r>
            <a:endParaRPr b="1" sz="3800">
              <a:solidFill>
                <a:srgbClr val="FF0000"/>
              </a:solidFill>
              <a:latin typeface="Roboto"/>
              <a:ea typeface="Roboto"/>
              <a:cs typeface="Roboto"/>
              <a:sym typeface="Roboto"/>
            </a:endParaRPr>
          </a:p>
        </p:txBody>
      </p:sp>
      <p:pic>
        <p:nvPicPr>
          <p:cNvPr id="117" name="Google Shape;117;p13"/>
          <p:cNvPicPr preferRelativeResize="0"/>
          <p:nvPr/>
        </p:nvPicPr>
        <p:blipFill rotWithShape="1">
          <a:blip r:embed="rId7">
            <a:alphaModFix/>
          </a:blip>
          <a:srcRect b="238" l="0" r="0" t="228"/>
          <a:stretch/>
        </p:blipFill>
        <p:spPr>
          <a:xfrm>
            <a:off x="3443882" y="5701983"/>
            <a:ext cx="2518377" cy="1002678"/>
          </a:xfrm>
          <a:prstGeom prst="rect">
            <a:avLst/>
          </a:prstGeom>
          <a:noFill/>
          <a:ln>
            <a:noFill/>
          </a:ln>
          <a:effectLst>
            <a:outerShdw blurRad="57150" rotWithShape="0" algn="bl" dir="5400000" dist="19050">
              <a:srgbClr val="000000">
                <a:alpha val="50000"/>
              </a:srgbClr>
            </a:outerShdw>
          </a:effectLst>
        </p:spPr>
      </p:pic>
      <p:sp>
        <p:nvSpPr>
          <p:cNvPr id="118" name="Google Shape;118;p13"/>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p:cSld name="TITLE_2">
    <p:spTree>
      <p:nvGrpSpPr>
        <p:cNvPr id="17" name="Shape 17"/>
        <p:cNvGrpSpPr/>
        <p:nvPr/>
      </p:nvGrpSpPr>
      <p:grpSpPr>
        <a:xfrm>
          <a:off x="0" y="0"/>
          <a:ext cx="0" cy="0"/>
          <a:chOff x="0" y="0"/>
          <a:chExt cx="0" cy="0"/>
        </a:xfrm>
      </p:grpSpPr>
      <p:sp>
        <p:nvSpPr>
          <p:cNvPr id="18" name="Google Shape;18;p3"/>
          <p:cNvSpPr txBox="1"/>
          <p:nvPr/>
        </p:nvSpPr>
        <p:spPr>
          <a:xfrm>
            <a:off x="180325" y="1130075"/>
            <a:ext cx="8252100" cy="62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This is your copy of a </a:t>
            </a:r>
            <a:r>
              <a:rPr i="1" lang="en"/>
              <a:t>Junior Scholastic</a:t>
            </a:r>
            <a:r>
              <a:rPr lang="en"/>
              <a:t> Google Slide</a:t>
            </a:r>
            <a:r>
              <a:rPr lang="en"/>
              <a:t>s activity</a:t>
            </a:r>
            <a:r>
              <a:rPr lang="en"/>
              <a:t>. You can use these slides as-is, or customize them to fit your needs. To edit any objects that are locked down, click </a:t>
            </a:r>
            <a:r>
              <a:rPr b="1" lang="en"/>
              <a:t>Slide → Edit theme.</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HOW TO ASSIGN THIS ACTIVITY:</a:t>
            </a:r>
            <a:endParaRPr b="1"/>
          </a:p>
          <a:p>
            <a:pPr indent="-317500" lvl="0" marL="457200" rtl="0" algn="l">
              <a:spcBef>
                <a:spcPts val="0"/>
              </a:spcBef>
              <a:spcAft>
                <a:spcPts val="0"/>
              </a:spcAft>
              <a:buSzPts val="1400"/>
              <a:buChar char="●"/>
            </a:pPr>
            <a:r>
              <a:rPr lang="en"/>
              <a:t>If you’re assigning this activity through Google Classroom, make sure to select </a:t>
            </a:r>
            <a:br>
              <a:rPr lang="en"/>
            </a:br>
            <a:r>
              <a:rPr b="1" lang="en"/>
              <a:t>“Make a copy for each student”</a:t>
            </a:r>
            <a:r>
              <a:rPr lang="en"/>
              <a:t> from the dropdown menu.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If you’re using Microsoft Teams, you can also click </a:t>
            </a:r>
            <a:r>
              <a:rPr b="1" lang="en"/>
              <a:t>File </a:t>
            </a:r>
            <a:r>
              <a:rPr b="1" lang="en">
                <a:solidFill>
                  <a:srgbClr val="000000"/>
                </a:solidFill>
              </a:rPr>
              <a:t>→</a:t>
            </a:r>
            <a:r>
              <a:rPr b="1" lang="en"/>
              <a:t> Download </a:t>
            </a:r>
            <a:r>
              <a:rPr b="1" lang="en">
                <a:solidFill>
                  <a:srgbClr val="000000"/>
                </a:solidFill>
              </a:rPr>
              <a:t>→ </a:t>
            </a:r>
            <a:br>
              <a:rPr b="1" lang="en">
                <a:solidFill>
                  <a:srgbClr val="000000"/>
                </a:solidFill>
              </a:rPr>
            </a:br>
            <a:r>
              <a:rPr b="1" lang="en">
                <a:solidFill>
                  <a:srgbClr val="000000"/>
                </a:solidFill>
              </a:rPr>
              <a:t>Microsoft Powerpoint</a:t>
            </a:r>
            <a:r>
              <a:rPr lang="en">
                <a:solidFill>
                  <a:srgbClr val="000000"/>
                </a:solidFill>
              </a:rPr>
              <a:t> for a version of this activity that you can upload to Teams.</a:t>
            </a:r>
            <a:endParaRPr>
              <a:solidFill>
                <a:srgbClr val="000000"/>
              </a:solidFill>
            </a:endParaRPr>
          </a:p>
          <a:p>
            <a:pPr indent="0" lvl="0" marL="0" rtl="0" algn="l">
              <a:spcBef>
                <a:spcPts val="0"/>
              </a:spcBef>
              <a:spcAft>
                <a:spcPts val="0"/>
              </a:spcAft>
              <a:buNone/>
            </a:pPr>
            <a:r>
              <a:t/>
            </a:r>
            <a:endParaRPr/>
          </a:p>
          <a:p>
            <a:pPr indent="-317500" lvl="0" marL="457200" rtl="0" algn="l">
              <a:spcBef>
                <a:spcPts val="0"/>
              </a:spcBef>
              <a:spcAft>
                <a:spcPts val="0"/>
              </a:spcAft>
              <a:buClr>
                <a:srgbClr val="000000"/>
              </a:buClr>
              <a:buSzPts val="1400"/>
              <a:buChar char="●"/>
            </a:pPr>
            <a:r>
              <a:rPr lang="en">
                <a:solidFill>
                  <a:srgbClr val="000000"/>
                </a:solidFill>
              </a:rPr>
              <a:t>You can also </a:t>
            </a:r>
            <a:r>
              <a:rPr lang="en"/>
              <a:t>have</a:t>
            </a:r>
            <a:r>
              <a:rPr lang="en">
                <a:solidFill>
                  <a:srgbClr val="000000"/>
                </a:solidFill>
              </a:rPr>
              <a:t> your students make their own copies of this activity:</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the </a:t>
            </a:r>
            <a:r>
              <a:rPr b="1" lang="en">
                <a:solidFill>
                  <a:srgbClr val="000000"/>
                </a:solidFill>
              </a:rPr>
              <a:t>Share</a:t>
            </a:r>
            <a:r>
              <a:rPr lang="en">
                <a:solidFill>
                  <a:srgbClr val="000000"/>
                </a:solidFill>
              </a:rPr>
              <a:t> button at the top-right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a:t>
            </a:r>
            <a:r>
              <a:rPr b="1" lang="en">
                <a:solidFill>
                  <a:srgbClr val="000000"/>
                </a:solidFill>
              </a:rPr>
              <a:t>“Copy Link</a:t>
            </a:r>
            <a:r>
              <a:rPr lang="en">
                <a:solidFill>
                  <a:srgbClr val="000000"/>
                </a:solidFill>
              </a:rPr>
              <a:t>,</a:t>
            </a:r>
            <a:r>
              <a:rPr b="1" lang="en">
                <a:solidFill>
                  <a:srgbClr val="000000"/>
                </a:solidFill>
              </a:rPr>
              <a:t>”</a:t>
            </a:r>
            <a:r>
              <a:rPr lang="en">
                <a:solidFill>
                  <a:srgbClr val="000000"/>
                </a:solidFill>
              </a:rPr>
              <a:t> then paste the URL into an email or assignment (don’t share it yet!)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At the end of the URL, change the word </a:t>
            </a:r>
            <a:r>
              <a:rPr b="1" lang="en">
                <a:solidFill>
                  <a:srgbClr val="000000"/>
                </a:solidFill>
              </a:rPr>
              <a:t>edit</a:t>
            </a:r>
            <a:r>
              <a:rPr lang="en">
                <a:solidFill>
                  <a:srgbClr val="000000"/>
                </a:solidFill>
              </a:rPr>
              <a:t> to </a:t>
            </a:r>
            <a:r>
              <a:rPr b="1" lang="en">
                <a:solidFill>
                  <a:srgbClr val="000000"/>
                </a:solidFill>
              </a:rPr>
              <a:t>copy</a:t>
            </a:r>
            <a:r>
              <a:rPr lang="en">
                <a:solidFill>
                  <a:srgbClr val="000000"/>
                </a:solidFill>
              </a:rPr>
              <a:t>, like so:</a:t>
            </a:r>
            <a:endParaRPr>
              <a:solidFill>
                <a:srgbClr val="000000"/>
              </a:solidFill>
            </a:endParaRPr>
          </a:p>
          <a:p>
            <a:pPr indent="0" lvl="0" marL="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https://docs.google.com/presentation/d/[. . . ]/</a:t>
            </a:r>
            <a:r>
              <a:rPr b="1" lang="en" u="sng">
                <a:solidFill>
                  <a:srgbClr val="000000"/>
                </a:solidFill>
                <a:highlight>
                  <a:srgbClr val="FFF200"/>
                </a:highlight>
              </a:rPr>
              <a:t>edit</a:t>
            </a:r>
            <a:r>
              <a:rPr lang="en" u="sng">
                <a:solidFill>
                  <a:srgbClr val="000000"/>
                </a:solidFill>
              </a:rPr>
              <a:t>?usp=sharing</a:t>
            </a:r>
            <a:endParaRPr u="sng">
              <a:solidFill>
                <a:srgbClr val="000000"/>
              </a:solidFill>
            </a:endParaRPr>
          </a:p>
          <a:p>
            <a:pPr indent="0" lvl="0" marL="457200" rtl="0" algn="l">
              <a:spcBef>
                <a:spcPts val="0"/>
              </a:spcBef>
              <a:spcAft>
                <a:spcPts val="0"/>
              </a:spcAft>
              <a:buNone/>
            </a:pPr>
            <a:r>
              <a:t/>
            </a:r>
            <a:endParaRPr>
              <a:solidFill>
                <a:srgbClr val="000000"/>
              </a:solidFill>
            </a:endParaRPr>
          </a:p>
          <a:p>
            <a:pPr indent="0" lvl="0" marL="45720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a:t>
            </a:r>
            <a:r>
              <a:rPr lang="en" u="sng"/>
              <a:t>esentation/d/[. . . ]/</a:t>
            </a:r>
            <a:r>
              <a:rPr b="1" lang="en" u="sng">
                <a:highlight>
                  <a:srgbClr val="FFF200"/>
                </a:highlight>
              </a:rPr>
              <a:t>copy</a:t>
            </a:r>
            <a:r>
              <a:rPr lang="en" u="sng"/>
              <a:t>?usp=sharing</a:t>
            </a:r>
            <a:endParaRPr u="sng">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sz="2800">
                <a:solidFill>
                  <a:srgbClr val="FF0000"/>
                </a:solidFill>
              </a:rPr>
              <a:t>Don’t forget: Delete this slide before sharing the activity with students.</a:t>
            </a:r>
            <a:endParaRPr b="1" sz="2800">
              <a:solidFill>
                <a:srgbClr val="FF0000"/>
              </a:solidFill>
            </a:endParaRPr>
          </a:p>
          <a:p>
            <a:pPr indent="0" lvl="0" marL="0" rtl="0" algn="l">
              <a:spcBef>
                <a:spcPts val="0"/>
              </a:spcBef>
              <a:spcAft>
                <a:spcPts val="0"/>
              </a:spcAft>
              <a:buNone/>
            </a:pPr>
            <a:r>
              <a:t/>
            </a:r>
            <a:endParaRPr b="1" sz="1600">
              <a:solidFill>
                <a:srgbClr val="CC0000"/>
              </a:solidFill>
            </a:endParaRPr>
          </a:p>
          <a:p>
            <a:pPr indent="0" lvl="0" marL="0" rtl="0" algn="l">
              <a:spcBef>
                <a:spcPts val="0"/>
              </a:spcBef>
              <a:spcAft>
                <a:spcPts val="0"/>
              </a:spcAft>
              <a:buNone/>
            </a:pPr>
            <a:r>
              <a:rPr lang="en"/>
              <a:t>Thank you for teaching with </a:t>
            </a:r>
            <a:r>
              <a:rPr i="1" lang="en"/>
              <a:t>Junior Scholastic</a:t>
            </a:r>
            <a:r>
              <a:rPr lang="en"/>
              <a:t>!</a:t>
            </a:r>
            <a:endParaRPr/>
          </a:p>
        </p:txBody>
      </p:sp>
      <p:sp>
        <p:nvSpPr>
          <p:cNvPr id="19" name="Google Shape;19;p3"/>
          <p:cNvSpPr/>
          <p:nvPr/>
        </p:nvSpPr>
        <p:spPr>
          <a:xfrm>
            <a:off x="4764975" y="4913773"/>
            <a:ext cx="279300" cy="3033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 name="Google Shape;20;p3"/>
          <p:cNvPicPr preferRelativeResize="0"/>
          <p:nvPr/>
        </p:nvPicPr>
        <p:blipFill>
          <a:blip r:embed="rId2">
            <a:alphaModFix/>
          </a:blip>
          <a:stretch>
            <a:fillRect/>
          </a:stretch>
        </p:blipFill>
        <p:spPr>
          <a:xfrm>
            <a:off x="7376375" y="2265050"/>
            <a:ext cx="1883750" cy="1118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21" name="Google Shape;21;p3"/>
          <p:cNvSpPr txBox="1"/>
          <p:nvPr/>
        </p:nvSpPr>
        <p:spPr>
          <a:xfrm>
            <a:off x="214400" y="809475"/>
            <a:ext cx="6050100" cy="595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 sz="3100">
                <a:solidFill>
                  <a:srgbClr val="FF0000"/>
                </a:solidFill>
                <a:latin typeface="Roboto"/>
                <a:ea typeface="Roboto"/>
                <a:cs typeface="Roboto"/>
                <a:sym typeface="Roboto"/>
              </a:rPr>
              <a:t>Teachers, please read this first!</a:t>
            </a:r>
            <a:endParaRPr b="1" sz="3100">
              <a:solidFill>
                <a:srgbClr val="FF0000"/>
              </a:solidFill>
              <a:latin typeface="Roboto"/>
              <a:ea typeface="Roboto"/>
              <a:cs typeface="Roboto"/>
              <a:sym typeface="Roboto"/>
            </a:endParaRPr>
          </a:p>
        </p:txBody>
      </p:sp>
      <p:sp>
        <p:nvSpPr>
          <p:cNvPr id="22" name="Google Shape;22;p3"/>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bg>
      <p:bgPr>
        <a:noFill/>
      </p:bgPr>
    </p:bg>
    <p:spTree>
      <p:nvGrpSpPr>
        <p:cNvPr id="23" name="Shape 23"/>
        <p:cNvGrpSpPr/>
        <p:nvPr/>
      </p:nvGrpSpPr>
      <p:grpSpPr>
        <a:xfrm>
          <a:off x="0" y="0"/>
          <a:ext cx="0" cy="0"/>
          <a:chOff x="0" y="0"/>
          <a:chExt cx="0" cy="0"/>
        </a:xfrm>
      </p:grpSpPr>
      <p:sp>
        <p:nvSpPr>
          <p:cNvPr id="24" name="Google Shape;24;p4"/>
          <p:cNvSpPr txBox="1"/>
          <p:nvPr/>
        </p:nvSpPr>
        <p:spPr>
          <a:xfrm>
            <a:off x="255450" y="754238"/>
            <a:ext cx="7273200" cy="7554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300">
                <a:solidFill>
                  <a:srgbClr val="FF0000"/>
                </a:solidFill>
                <a:latin typeface="Roboto"/>
                <a:ea typeface="Roboto"/>
                <a:cs typeface="Roboto"/>
                <a:sym typeface="Roboto"/>
              </a:rPr>
              <a:t>Table of Contents</a:t>
            </a:r>
            <a:endParaRPr b="1" sz="4300">
              <a:solidFill>
                <a:srgbClr val="FF0000"/>
              </a:solidFill>
              <a:latin typeface="Roboto"/>
              <a:ea typeface="Roboto"/>
              <a:cs typeface="Roboto"/>
              <a:sym typeface="Roboto"/>
            </a:endParaRPr>
          </a:p>
        </p:txBody>
      </p:sp>
      <p:pic>
        <p:nvPicPr>
          <p:cNvPr id="25" name="Google Shape;25;p4"/>
          <p:cNvPicPr preferRelativeResize="0"/>
          <p:nvPr/>
        </p:nvPicPr>
        <p:blipFill rotWithShape="1">
          <a:blip r:embed="rId2">
            <a:alphaModFix/>
          </a:blip>
          <a:srcRect b="59" l="0" r="0" t="69"/>
          <a:stretch/>
        </p:blipFill>
        <p:spPr>
          <a:xfrm>
            <a:off x="2714525" y="1702025"/>
            <a:ext cx="6562448" cy="4386750"/>
          </a:xfrm>
          <a:prstGeom prst="rect">
            <a:avLst/>
          </a:prstGeom>
          <a:noFill/>
          <a:ln cap="flat" cmpd="sng" w="9525">
            <a:solidFill>
              <a:schemeClr val="dk2"/>
            </a:solidFill>
            <a:prstDash val="solid"/>
            <a:round/>
            <a:headEnd len="sm" w="sm" type="none"/>
            <a:tailEnd len="sm" w="sm" type="none"/>
          </a:ln>
        </p:spPr>
      </p:pic>
      <p:sp>
        <p:nvSpPr>
          <p:cNvPr id="26" name="Google Shape;26;p4"/>
          <p:cNvSpPr txBox="1"/>
          <p:nvPr/>
        </p:nvSpPr>
        <p:spPr>
          <a:xfrm>
            <a:off x="2537257" y="184825"/>
            <a:ext cx="892500" cy="379200"/>
          </a:xfrm>
          <a:prstGeom prst="rect">
            <a:avLst/>
          </a:prstGeom>
          <a:solidFill>
            <a:srgbClr val="FFFFFF"/>
          </a:solidFill>
          <a:ln>
            <a:noFill/>
          </a:ln>
        </p:spPr>
        <p:txBody>
          <a:bodyPr anchorCtr="0" anchor="t" bIns="91425" lIns="91425" spcFirstLastPara="1" rIns="91425" wrap="square" tIns="45700">
            <a:noAutofit/>
          </a:bodyPr>
          <a:lstStyle/>
          <a:p>
            <a:pPr indent="0" lvl="0" marL="0" rtl="0" algn="l">
              <a:spcBef>
                <a:spcPts val="0"/>
              </a:spcBef>
              <a:spcAft>
                <a:spcPts val="0"/>
              </a:spcAft>
              <a:buNone/>
            </a:pPr>
            <a:r>
              <a:rPr b="1" lang="en" sz="1600">
                <a:latin typeface="Roboto"/>
                <a:ea typeface="Roboto"/>
                <a:cs typeface="Roboto"/>
                <a:sym typeface="Roboto"/>
              </a:rPr>
              <a:t>Name:</a:t>
            </a:r>
            <a:endParaRPr b="1" sz="1600">
              <a:latin typeface="Roboto"/>
              <a:ea typeface="Roboto"/>
              <a:cs typeface="Roboto"/>
              <a:sym typeface="Roboto"/>
            </a:endParaRPr>
          </a:p>
        </p:txBody>
      </p:sp>
      <p:sp>
        <p:nvSpPr>
          <p:cNvPr id="27" name="Google Shape;27;p4"/>
          <p:cNvSpPr/>
          <p:nvPr/>
        </p:nvSpPr>
        <p:spPr>
          <a:xfrm>
            <a:off x="367110" y="1717540"/>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8" name="Google Shape;28;p4"/>
          <p:cNvSpPr/>
          <p:nvPr/>
        </p:nvSpPr>
        <p:spPr>
          <a:xfrm>
            <a:off x="367110" y="2547272"/>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9" name="Google Shape;29;p4"/>
          <p:cNvSpPr/>
          <p:nvPr/>
        </p:nvSpPr>
        <p:spPr>
          <a:xfrm>
            <a:off x="367110" y="3377004"/>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0" name="Google Shape;30;p4"/>
          <p:cNvSpPr/>
          <p:nvPr/>
        </p:nvSpPr>
        <p:spPr>
          <a:xfrm>
            <a:off x="367110" y="4206737"/>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4</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1" name="Google Shape;31;p4"/>
          <p:cNvSpPr/>
          <p:nvPr/>
        </p:nvSpPr>
        <p:spPr>
          <a:xfrm>
            <a:off x="367110" y="5036469"/>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5</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2" name="Google Shape;32;p4"/>
          <p:cNvSpPr/>
          <p:nvPr/>
        </p:nvSpPr>
        <p:spPr>
          <a:xfrm>
            <a:off x="367110" y="5866219"/>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6</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3" name="Google Shape;33;p4"/>
          <p:cNvSpPr txBox="1"/>
          <p:nvPr/>
        </p:nvSpPr>
        <p:spPr>
          <a:xfrm>
            <a:off x="773925" y="1724975"/>
            <a:ext cx="1936500" cy="4496400"/>
          </a:xfrm>
          <a:prstGeom prst="rect">
            <a:avLst/>
          </a:prstGeom>
          <a:noFill/>
          <a:ln>
            <a:noFill/>
          </a:ln>
        </p:spPr>
        <p:txBody>
          <a:bodyPr anchorCtr="0" anchor="t" bIns="109650" lIns="0" spcFirstLastPara="1" rIns="109650" wrap="square" tIns="0">
            <a:noAutofit/>
          </a:bodyPr>
          <a:lstStyle/>
          <a:p>
            <a:pPr indent="0" lvl="0" marL="0" rtl="0" algn="l">
              <a:spcBef>
                <a:spcPts val="0"/>
              </a:spcBef>
              <a:spcAft>
                <a:spcPts val="0"/>
              </a:spcAft>
              <a:buNone/>
            </a:pPr>
            <a:r>
              <a:rPr b="1" lang="en" sz="1800" u="sng">
                <a:solidFill>
                  <a:srgbClr val="0000FF"/>
                </a:solidFill>
                <a:latin typeface="Roboto"/>
                <a:ea typeface="Roboto"/>
                <a:cs typeface="Roboto"/>
                <a:sym typeface="Roboto"/>
              </a:rPr>
              <a:t>Before You Read</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Watch a Video</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Build Vocabulary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the Article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Closely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Choose a Task</a:t>
            </a:r>
            <a:endParaRPr b="1" sz="1800" u="sng">
              <a:solidFill>
                <a:srgbClr val="0000FF"/>
              </a:solidFill>
              <a:latin typeface="Lato"/>
              <a:ea typeface="Lato"/>
              <a:cs typeface="Lato"/>
              <a:sym typeface="Lato"/>
            </a:endParaRPr>
          </a:p>
        </p:txBody>
      </p:sp>
      <p:sp>
        <p:nvSpPr>
          <p:cNvPr id="34" name="Google Shape;34;p4"/>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fore You Read">
  <p:cSld name="BLANK_1">
    <p:bg>
      <p:bgPr>
        <a:noFill/>
      </p:bgPr>
    </p:bg>
    <p:spTree>
      <p:nvGrpSpPr>
        <p:cNvPr id="35" name="Shape 35"/>
        <p:cNvGrpSpPr/>
        <p:nvPr/>
      </p:nvGrpSpPr>
      <p:grpSpPr>
        <a:xfrm>
          <a:off x="0" y="0"/>
          <a:ext cx="0" cy="0"/>
          <a:chOff x="0" y="0"/>
          <a:chExt cx="0" cy="0"/>
        </a:xfrm>
      </p:grpSpPr>
      <p:sp>
        <p:nvSpPr>
          <p:cNvPr id="36" name="Google Shape;36;p5"/>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37" name="Google Shape;37;p5"/>
          <p:cNvSpPr txBox="1"/>
          <p:nvPr/>
        </p:nvSpPr>
        <p:spPr>
          <a:xfrm>
            <a:off x="695275" y="1167650"/>
            <a:ext cx="4780200" cy="814500"/>
          </a:xfrm>
          <a:prstGeom prst="rect">
            <a:avLst/>
          </a:prstGeom>
          <a:noFill/>
          <a:ln>
            <a:noFill/>
          </a:ln>
        </p:spPr>
        <p:txBody>
          <a:bodyPr anchorCtr="0" anchor="t" bIns="109650" lIns="109650" spcFirstLastPara="1" rIns="109650" wrap="square" tIns="18275">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Before You Read</a:t>
            </a:r>
            <a:endParaRPr sz="4700">
              <a:solidFill>
                <a:srgbClr val="134F5C"/>
              </a:solidFill>
              <a:latin typeface="Oswald"/>
              <a:ea typeface="Oswald"/>
              <a:cs typeface="Oswald"/>
              <a:sym typeface="Oswald"/>
            </a:endParaRPr>
          </a:p>
        </p:txBody>
      </p:sp>
      <p:sp>
        <p:nvSpPr>
          <p:cNvPr id="38" name="Google Shape;38;p5"/>
          <p:cNvSpPr txBox="1"/>
          <p:nvPr/>
        </p:nvSpPr>
        <p:spPr>
          <a:xfrm>
            <a:off x="756450" y="1978375"/>
            <a:ext cx="4521600" cy="11175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Take a five-question </a:t>
            </a:r>
            <a:r>
              <a:rPr lang="en" sz="1800" u="sng">
                <a:solidFill>
                  <a:srgbClr val="FF0000"/>
                </a:solidFill>
                <a:latin typeface="Roboto"/>
                <a:ea typeface="Roboto"/>
                <a:cs typeface="Roboto"/>
                <a:sym typeface="Roboto"/>
              </a:rPr>
              <a:t>Prereading Quiz</a:t>
            </a:r>
            <a:r>
              <a:rPr lang="en" sz="1800">
                <a:solidFill>
                  <a:schemeClr val="dk1"/>
                </a:solidFill>
                <a:latin typeface="Roboto"/>
                <a:ea typeface="Roboto"/>
                <a:cs typeface="Roboto"/>
                <a:sym typeface="Roboto"/>
              </a:rPr>
              <a:t> to find out how much you already know. Record your score and one fact you learned below.</a:t>
            </a:r>
            <a:endParaRPr sz="1800">
              <a:solidFill>
                <a:srgbClr val="134F5C"/>
              </a:solidFill>
              <a:latin typeface="Roboto"/>
              <a:ea typeface="Roboto"/>
              <a:cs typeface="Roboto"/>
              <a:sym typeface="Roboto"/>
            </a:endParaRPr>
          </a:p>
        </p:txBody>
      </p:sp>
      <p:pic>
        <p:nvPicPr>
          <p:cNvPr id="39" name="Google Shape;39;p5"/>
          <p:cNvPicPr preferRelativeResize="0"/>
          <p:nvPr/>
        </p:nvPicPr>
        <p:blipFill rotWithShape="1">
          <a:blip r:embed="rId2">
            <a:alphaModFix/>
          </a:blip>
          <a:srcRect b="199" l="0" r="0" t="199"/>
          <a:stretch/>
        </p:blipFill>
        <p:spPr>
          <a:xfrm>
            <a:off x="5475375" y="1260864"/>
            <a:ext cx="3322349" cy="2214898"/>
          </a:xfrm>
          <a:prstGeom prst="rect">
            <a:avLst/>
          </a:prstGeom>
          <a:noFill/>
          <a:ln cap="flat" cmpd="sng" w="9525">
            <a:solidFill>
              <a:srgbClr val="000000"/>
            </a:solidFill>
            <a:prstDash val="solid"/>
            <a:round/>
            <a:headEnd len="sm" w="sm" type="none"/>
            <a:tailEnd len="sm" w="sm" type="none"/>
          </a:ln>
        </p:spPr>
      </p:pic>
      <p:sp>
        <p:nvSpPr>
          <p:cNvPr id="40" name="Google Shape;40;p5"/>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ch a Video">
  <p:cSld name="BLANK_1_2">
    <p:bg>
      <p:bgPr>
        <a:noFill/>
      </p:bgPr>
    </p:bg>
    <p:spTree>
      <p:nvGrpSpPr>
        <p:cNvPr id="41" name="Shape 41"/>
        <p:cNvGrpSpPr/>
        <p:nvPr/>
      </p:nvGrpSpPr>
      <p:grpSpPr>
        <a:xfrm>
          <a:off x="0" y="0"/>
          <a:ext cx="0" cy="0"/>
          <a:chOff x="0" y="0"/>
          <a:chExt cx="0" cy="0"/>
        </a:xfrm>
      </p:grpSpPr>
      <p:sp>
        <p:nvSpPr>
          <p:cNvPr id="42" name="Google Shape;42;p6"/>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43" name="Google Shape;43;p6"/>
          <p:cNvSpPr txBox="1"/>
          <p:nvPr/>
        </p:nvSpPr>
        <p:spPr>
          <a:xfrm>
            <a:off x="695275" y="1167650"/>
            <a:ext cx="4780200" cy="814500"/>
          </a:xfrm>
          <a:prstGeom prst="rect">
            <a:avLst/>
          </a:prstGeom>
          <a:noFill/>
          <a:ln>
            <a:noFill/>
          </a:ln>
        </p:spPr>
        <p:txBody>
          <a:bodyPr anchorCtr="0" anchor="t" bIns="109650" lIns="109650" spcFirstLastPara="1" rIns="109650" wrap="square" tIns="18275">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Watch a Video</a:t>
            </a:r>
            <a:endParaRPr sz="4700">
              <a:solidFill>
                <a:srgbClr val="134F5C"/>
              </a:solidFill>
              <a:latin typeface="Oswald"/>
              <a:ea typeface="Oswald"/>
              <a:cs typeface="Oswald"/>
              <a:sym typeface="Oswald"/>
            </a:endParaRPr>
          </a:p>
        </p:txBody>
      </p:sp>
      <p:cxnSp>
        <p:nvCxnSpPr>
          <p:cNvPr id="44" name="Google Shape;44;p6"/>
          <p:cNvCxnSpPr/>
          <p:nvPr/>
        </p:nvCxnSpPr>
        <p:spPr>
          <a:xfrm flipH="1" rot="10800000">
            <a:off x="3182125" y="2297975"/>
            <a:ext cx="917400" cy="300"/>
          </a:xfrm>
          <a:prstGeom prst="straightConnector1">
            <a:avLst/>
          </a:prstGeom>
          <a:noFill/>
          <a:ln cap="flat" cmpd="sng" w="76200">
            <a:solidFill>
              <a:srgbClr val="FF0000"/>
            </a:solidFill>
            <a:prstDash val="solid"/>
            <a:round/>
            <a:headEnd len="med" w="med" type="none"/>
            <a:tailEnd len="med" w="med" type="triangle"/>
          </a:ln>
        </p:spPr>
      </p:cxnSp>
      <p:sp>
        <p:nvSpPr>
          <p:cNvPr id="45" name="Google Shape;45;p6"/>
          <p:cNvSpPr txBox="1"/>
          <p:nvPr/>
        </p:nvSpPr>
        <p:spPr>
          <a:xfrm>
            <a:off x="720750" y="2009950"/>
            <a:ext cx="2694000" cy="31269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Click to watch “The Space Race Continues.” Then complete this 3-2-1 task: </a:t>
            </a:r>
            <a:r>
              <a:rPr i="1" lang="en" sz="1800">
                <a:solidFill>
                  <a:schemeClr val="dk1"/>
                </a:solidFill>
                <a:latin typeface="Roboto"/>
                <a:ea typeface="Roboto"/>
                <a:cs typeface="Roboto"/>
                <a:sym typeface="Roboto"/>
              </a:rPr>
              <a:t>Record three important facts, two surprising details, and one question you have.</a:t>
            </a:r>
            <a:endParaRPr i="1" sz="1800">
              <a:latin typeface="Roboto"/>
              <a:ea typeface="Roboto"/>
              <a:cs typeface="Roboto"/>
              <a:sym typeface="Roboto"/>
            </a:endParaRPr>
          </a:p>
        </p:txBody>
      </p:sp>
      <p:sp>
        <p:nvSpPr>
          <p:cNvPr id="46" name="Google Shape;46;p6"/>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7" name="Google Shape;47;p6"/>
          <p:cNvPicPr preferRelativeResize="0"/>
          <p:nvPr/>
        </p:nvPicPr>
        <p:blipFill>
          <a:blip r:embed="rId2">
            <a:alphaModFix/>
          </a:blip>
          <a:stretch>
            <a:fillRect/>
          </a:stretch>
        </p:blipFill>
        <p:spPr>
          <a:xfrm>
            <a:off x="4309500" y="2112750"/>
            <a:ext cx="4541650" cy="2523150"/>
          </a:xfrm>
          <a:prstGeom prst="rect">
            <a:avLst/>
          </a:prstGeom>
          <a:noFill/>
          <a:ln>
            <a:noFill/>
          </a:ln>
        </p:spPr>
      </p:pic>
      <p:sp>
        <p:nvSpPr>
          <p:cNvPr id="48" name="Google Shape;48;p6"/>
          <p:cNvSpPr/>
          <p:nvPr/>
        </p:nvSpPr>
        <p:spPr>
          <a:xfrm rot="5400000">
            <a:off x="6242375" y="3082125"/>
            <a:ext cx="675900" cy="5844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iew Vocabulary">
  <p:cSld name="CUSTOM">
    <p:bg>
      <p:bgPr>
        <a:noFill/>
      </p:bgPr>
    </p:bg>
    <p:spTree>
      <p:nvGrpSpPr>
        <p:cNvPr id="49" name="Shape 49"/>
        <p:cNvGrpSpPr/>
        <p:nvPr/>
      </p:nvGrpSpPr>
      <p:grpSpPr>
        <a:xfrm>
          <a:off x="0" y="0"/>
          <a:ext cx="0" cy="0"/>
          <a:chOff x="0" y="0"/>
          <a:chExt cx="0" cy="0"/>
        </a:xfrm>
      </p:grpSpPr>
      <p:sp>
        <p:nvSpPr>
          <p:cNvPr id="50" name="Google Shape;50;p7"/>
          <p:cNvSpPr txBox="1"/>
          <p:nvPr/>
        </p:nvSpPr>
        <p:spPr>
          <a:xfrm>
            <a:off x="1193025" y="950925"/>
            <a:ext cx="50139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Build Vocabulary</a:t>
            </a:r>
            <a:endParaRPr b="1" sz="4700">
              <a:solidFill>
                <a:srgbClr val="FF0000"/>
              </a:solidFill>
              <a:latin typeface="Roboto"/>
              <a:ea typeface="Roboto"/>
              <a:cs typeface="Roboto"/>
              <a:sym typeface="Roboto"/>
            </a:endParaRPr>
          </a:p>
        </p:txBody>
      </p:sp>
      <p:sp>
        <p:nvSpPr>
          <p:cNvPr id="51" name="Google Shape;51;p7"/>
          <p:cNvSpPr txBox="1"/>
          <p:nvPr/>
        </p:nvSpPr>
        <p:spPr>
          <a:xfrm>
            <a:off x="1193025" y="1691050"/>
            <a:ext cx="5706900" cy="8145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review the Words to Know.</a:t>
            </a:r>
            <a:br>
              <a:rPr lang="en" sz="1800">
                <a:latin typeface="Roboto"/>
                <a:ea typeface="Roboto"/>
                <a:cs typeface="Roboto"/>
                <a:sym typeface="Roboto"/>
              </a:rPr>
            </a:br>
            <a:r>
              <a:rPr lang="en" sz="1800">
                <a:latin typeface="Roboto"/>
                <a:ea typeface="Roboto"/>
                <a:cs typeface="Roboto"/>
                <a:sym typeface="Roboto"/>
              </a:rPr>
              <a:t>Then drag each term to match it to its definition.</a:t>
            </a:r>
            <a:endParaRPr sz="1800">
              <a:solidFill>
                <a:srgbClr val="134F5C"/>
              </a:solidFill>
              <a:latin typeface="Roboto"/>
              <a:ea typeface="Roboto"/>
              <a:cs typeface="Roboto"/>
              <a:sym typeface="Roboto"/>
            </a:endParaRPr>
          </a:p>
        </p:txBody>
      </p:sp>
      <p:sp>
        <p:nvSpPr>
          <p:cNvPr id="52" name="Google Shape;52;p7"/>
          <p:cNvSpPr txBox="1"/>
          <p:nvPr/>
        </p:nvSpPr>
        <p:spPr>
          <a:xfrm>
            <a:off x="2954104" y="385732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Roboto"/>
                <a:ea typeface="Roboto"/>
                <a:cs typeface="Roboto"/>
                <a:sym typeface="Roboto"/>
              </a:rPr>
              <a:t>the faraway line where the sky and Earth’s surface seem to meet</a:t>
            </a:r>
            <a:endParaRPr sz="1600">
              <a:solidFill>
                <a:srgbClr val="134F5C"/>
              </a:solidFill>
              <a:latin typeface="Roboto"/>
              <a:ea typeface="Roboto"/>
              <a:cs typeface="Roboto"/>
              <a:sym typeface="Roboto"/>
            </a:endParaRPr>
          </a:p>
        </p:txBody>
      </p:sp>
      <p:sp>
        <p:nvSpPr>
          <p:cNvPr id="53" name="Google Shape;53;p7"/>
          <p:cNvSpPr txBox="1"/>
          <p:nvPr/>
        </p:nvSpPr>
        <p:spPr>
          <a:xfrm>
            <a:off x="2954100" y="462007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Roboto"/>
                <a:ea typeface="Roboto"/>
                <a:cs typeface="Roboto"/>
                <a:sym typeface="Roboto"/>
              </a:rPr>
              <a:t>a power struggle between the United States and the Soviet Union from 1947 to 1991</a:t>
            </a:r>
            <a:endParaRPr sz="1600">
              <a:solidFill>
                <a:srgbClr val="134F5C"/>
              </a:solidFill>
              <a:latin typeface="Roboto"/>
              <a:ea typeface="Roboto"/>
              <a:cs typeface="Roboto"/>
              <a:sym typeface="Roboto"/>
            </a:endParaRPr>
          </a:p>
        </p:txBody>
      </p:sp>
      <p:sp>
        <p:nvSpPr>
          <p:cNvPr id="54" name="Google Shape;54;p7"/>
          <p:cNvSpPr txBox="1"/>
          <p:nvPr/>
        </p:nvSpPr>
        <p:spPr>
          <a:xfrm>
            <a:off x="2954000" y="538282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Roboto"/>
                <a:ea typeface="Roboto"/>
                <a:cs typeface="Roboto"/>
                <a:sym typeface="Roboto"/>
              </a:rPr>
              <a:t>a nation made up of Russia and 14 other republics that existed from 1922 to 1991</a:t>
            </a:r>
            <a:endParaRPr sz="1600">
              <a:solidFill>
                <a:srgbClr val="134F5C"/>
              </a:solidFill>
              <a:latin typeface="Roboto"/>
              <a:ea typeface="Roboto"/>
              <a:cs typeface="Roboto"/>
              <a:sym typeface="Roboto"/>
            </a:endParaRPr>
          </a:p>
        </p:txBody>
      </p:sp>
      <p:sp>
        <p:nvSpPr>
          <p:cNvPr id="55" name="Google Shape;55;p7"/>
          <p:cNvSpPr txBox="1"/>
          <p:nvPr/>
        </p:nvSpPr>
        <p:spPr>
          <a:xfrm>
            <a:off x="2954000" y="6145575"/>
            <a:ext cx="4886700" cy="8901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Roboto"/>
                <a:ea typeface="Roboto"/>
                <a:cs typeface="Roboto"/>
                <a:sym typeface="Roboto"/>
              </a:rPr>
              <a:t>a device placed in orbit around a planet or another large object in space to collect information or send messages</a:t>
            </a:r>
            <a:endParaRPr sz="1600">
              <a:solidFill>
                <a:srgbClr val="134F5C"/>
              </a:solidFill>
              <a:latin typeface="Roboto"/>
              <a:ea typeface="Roboto"/>
              <a:cs typeface="Roboto"/>
              <a:sym typeface="Roboto"/>
            </a:endParaRPr>
          </a:p>
        </p:txBody>
      </p:sp>
      <p:sp>
        <p:nvSpPr>
          <p:cNvPr id="56" name="Google Shape;56;p7"/>
          <p:cNvSpPr/>
          <p:nvPr/>
        </p:nvSpPr>
        <p:spPr>
          <a:xfrm>
            <a:off x="1280150" y="3835050"/>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a:off x="1280150" y="461077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a:off x="1280150" y="538092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p:nvPr/>
        </p:nvSpPr>
        <p:spPr>
          <a:xfrm>
            <a:off x="1280150" y="615107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7"/>
          <p:cNvSpPr/>
          <p:nvPr/>
        </p:nvSpPr>
        <p:spPr>
          <a:xfrm>
            <a:off x="6482499" y="950925"/>
            <a:ext cx="1360200" cy="1403400"/>
          </a:xfrm>
          <a:prstGeom prst="ellipse">
            <a:avLst/>
          </a:prstGeom>
          <a:solidFill>
            <a:srgbClr val="FF0000"/>
          </a:solidFill>
          <a:ln>
            <a:noFill/>
          </a:ln>
          <a:effectLst>
            <a:outerShdw blurRad="57150" rotWithShape="0" algn="bl" dir="2580000" dist="38100">
              <a:srgbClr val="FF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lang="en" sz="1500">
                <a:solidFill>
                  <a:srgbClr val="FFFFFF"/>
                </a:solidFill>
                <a:latin typeface="Roboto Black"/>
                <a:ea typeface="Roboto Black"/>
                <a:cs typeface="Roboto Black"/>
                <a:sym typeface="Roboto Black"/>
              </a:rPr>
              <a:t>Click here for the Words to Know.</a:t>
            </a:r>
            <a:endParaRPr sz="1500">
              <a:solidFill>
                <a:srgbClr val="FFFFFF"/>
              </a:solidFill>
              <a:latin typeface="Roboto Black"/>
              <a:ea typeface="Roboto Black"/>
              <a:cs typeface="Roboto Black"/>
              <a:sym typeface="Roboto Black"/>
            </a:endParaRPr>
          </a:p>
        </p:txBody>
      </p:sp>
      <p:sp>
        <p:nvSpPr>
          <p:cNvPr id="61" name="Google Shape;61;p7"/>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the Article">
  <p:cSld name="BLANK_1_1">
    <p:bg>
      <p:bgPr>
        <a:noFill/>
      </p:bgPr>
    </p:bg>
    <p:spTree>
      <p:nvGrpSpPr>
        <p:cNvPr id="62" name="Shape 62"/>
        <p:cNvGrpSpPr/>
        <p:nvPr/>
      </p:nvGrpSpPr>
      <p:grpSpPr>
        <a:xfrm>
          <a:off x="0" y="0"/>
          <a:ext cx="0" cy="0"/>
          <a:chOff x="0" y="0"/>
          <a:chExt cx="0" cy="0"/>
        </a:xfrm>
      </p:grpSpPr>
      <p:sp>
        <p:nvSpPr>
          <p:cNvPr id="63" name="Google Shape;63;p8"/>
          <p:cNvSpPr txBox="1"/>
          <p:nvPr/>
        </p:nvSpPr>
        <p:spPr>
          <a:xfrm>
            <a:off x="873150" y="862850"/>
            <a:ext cx="46023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the Article</a:t>
            </a:r>
            <a:endParaRPr sz="4700">
              <a:solidFill>
                <a:srgbClr val="134F5C"/>
              </a:solidFill>
              <a:latin typeface="Oswald"/>
              <a:ea typeface="Oswald"/>
              <a:cs typeface="Oswald"/>
              <a:sym typeface="Oswald"/>
            </a:endParaRPr>
          </a:p>
        </p:txBody>
      </p:sp>
      <p:sp>
        <p:nvSpPr>
          <p:cNvPr id="64" name="Google Shape;64;p8"/>
          <p:cNvSpPr txBox="1"/>
          <p:nvPr/>
        </p:nvSpPr>
        <p:spPr>
          <a:xfrm>
            <a:off x="873150" y="2009950"/>
            <a:ext cx="1786200" cy="1254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800">
                <a:latin typeface="Roboto"/>
                <a:ea typeface="Roboto"/>
                <a:cs typeface="Roboto"/>
                <a:sym typeface="Roboto"/>
              </a:rPr>
              <a:t>Click to read </a:t>
            </a:r>
            <a:br>
              <a:rPr lang="en" sz="1800">
                <a:latin typeface="Roboto"/>
                <a:ea typeface="Roboto"/>
                <a:cs typeface="Roboto"/>
                <a:sym typeface="Roboto"/>
              </a:rPr>
            </a:br>
            <a:r>
              <a:rPr lang="en" sz="1800">
                <a:latin typeface="Roboto"/>
                <a:ea typeface="Roboto"/>
                <a:cs typeface="Roboto"/>
                <a:sym typeface="Roboto"/>
              </a:rPr>
              <a:t>or listen to </a:t>
            </a:r>
            <a:br>
              <a:rPr lang="en" sz="1800">
                <a:latin typeface="Roboto"/>
                <a:ea typeface="Roboto"/>
                <a:cs typeface="Roboto"/>
                <a:sym typeface="Roboto"/>
              </a:rPr>
            </a:br>
            <a:r>
              <a:rPr lang="en" sz="1800">
                <a:latin typeface="Roboto"/>
                <a:ea typeface="Roboto"/>
                <a:cs typeface="Roboto"/>
                <a:sym typeface="Roboto"/>
              </a:rPr>
              <a:t>the article. </a:t>
            </a:r>
            <a:endParaRPr sz="1800">
              <a:solidFill>
                <a:srgbClr val="134F5C"/>
              </a:solidFill>
              <a:latin typeface="Roboto"/>
              <a:ea typeface="Roboto"/>
              <a:cs typeface="Roboto"/>
              <a:sym typeface="Roboto"/>
            </a:endParaRPr>
          </a:p>
        </p:txBody>
      </p:sp>
      <p:pic>
        <p:nvPicPr>
          <p:cNvPr id="65" name="Google Shape;65;p8"/>
          <p:cNvPicPr preferRelativeResize="0"/>
          <p:nvPr/>
        </p:nvPicPr>
        <p:blipFill rotWithShape="1">
          <a:blip r:embed="rId2">
            <a:alphaModFix/>
          </a:blip>
          <a:srcRect b="59" l="0" r="0" t="69"/>
          <a:stretch/>
        </p:blipFill>
        <p:spPr>
          <a:xfrm>
            <a:off x="3437858" y="2045450"/>
            <a:ext cx="5265190" cy="3519601"/>
          </a:xfrm>
          <a:prstGeom prst="rect">
            <a:avLst/>
          </a:prstGeom>
          <a:noFill/>
          <a:ln cap="flat" cmpd="sng" w="9525">
            <a:solidFill>
              <a:schemeClr val="dk2"/>
            </a:solidFill>
            <a:prstDash val="solid"/>
            <a:round/>
            <a:headEnd len="sm" w="sm" type="none"/>
            <a:tailEnd len="sm" w="sm" type="none"/>
          </a:ln>
        </p:spPr>
      </p:pic>
      <p:cxnSp>
        <p:nvCxnSpPr>
          <p:cNvPr id="66" name="Google Shape;66;p8"/>
          <p:cNvCxnSpPr/>
          <p:nvPr/>
        </p:nvCxnSpPr>
        <p:spPr>
          <a:xfrm flipH="1" rot="10800000">
            <a:off x="2236825" y="2374275"/>
            <a:ext cx="1033200" cy="3900"/>
          </a:xfrm>
          <a:prstGeom prst="straightConnector1">
            <a:avLst/>
          </a:prstGeom>
          <a:noFill/>
          <a:ln cap="flat" cmpd="sng" w="76200">
            <a:solidFill>
              <a:srgbClr val="FF0000"/>
            </a:solidFill>
            <a:prstDash val="solid"/>
            <a:round/>
            <a:headEnd len="med" w="med" type="none"/>
            <a:tailEnd len="med" w="med" type="triangle"/>
          </a:ln>
        </p:spPr>
      </p:cxnSp>
      <p:sp>
        <p:nvSpPr>
          <p:cNvPr id="67" name="Google Shape;67;p8"/>
          <p:cNvSpPr txBox="1"/>
          <p:nvPr/>
        </p:nvSpPr>
        <p:spPr>
          <a:xfrm>
            <a:off x="873150" y="5996425"/>
            <a:ext cx="7854900" cy="938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800">
                <a:highlight>
                  <a:srgbClr val="FFF200"/>
                </a:highlight>
                <a:latin typeface="Roboto"/>
                <a:ea typeface="Roboto"/>
                <a:cs typeface="Roboto"/>
                <a:sym typeface="Roboto"/>
              </a:rPr>
              <a:t>AS YOU READ, THINK ABOUT</a:t>
            </a:r>
            <a:r>
              <a:rPr b="1" lang="en" sz="500">
                <a:highlight>
                  <a:srgbClr val="FFF200"/>
                </a:highlight>
                <a:latin typeface="Roboto"/>
                <a:ea typeface="Roboto"/>
                <a:cs typeface="Roboto"/>
                <a:sym typeface="Roboto"/>
              </a:rPr>
              <a:t> </a:t>
            </a:r>
            <a:r>
              <a:rPr b="1" lang="en" sz="1800">
                <a:highlight>
                  <a:srgbClr val="FFF200"/>
                </a:highlight>
                <a:latin typeface="Roboto"/>
                <a:ea typeface="Roboto"/>
                <a:cs typeface="Roboto"/>
                <a:sym typeface="Roboto"/>
              </a:rPr>
              <a:t>: </a:t>
            </a:r>
            <a:br>
              <a:rPr b="1" lang="en" sz="1800">
                <a:highlight>
                  <a:srgbClr val="FFF200"/>
                </a:highlight>
                <a:latin typeface="Roboto"/>
                <a:ea typeface="Roboto"/>
                <a:cs typeface="Roboto"/>
                <a:sym typeface="Roboto"/>
              </a:rPr>
            </a:br>
            <a:r>
              <a:rPr b="1" lang="en" sz="1800">
                <a:highlight>
                  <a:srgbClr val="FFF200"/>
                </a:highlight>
                <a:latin typeface="Roboto"/>
                <a:ea typeface="Roboto"/>
                <a:cs typeface="Roboto"/>
                <a:sym typeface="Roboto"/>
              </a:rPr>
              <a:t>What are some of the risks and rewards </a:t>
            </a:r>
            <a:br>
              <a:rPr b="1" lang="en" sz="1800">
                <a:highlight>
                  <a:srgbClr val="FFF200"/>
                </a:highlight>
                <a:latin typeface="Roboto"/>
                <a:ea typeface="Roboto"/>
                <a:cs typeface="Roboto"/>
                <a:sym typeface="Roboto"/>
              </a:rPr>
            </a:br>
            <a:r>
              <a:rPr b="1" lang="en" sz="1800">
                <a:highlight>
                  <a:srgbClr val="FFF200"/>
                </a:highlight>
                <a:latin typeface="Roboto"/>
                <a:ea typeface="Roboto"/>
                <a:cs typeface="Roboto"/>
                <a:sym typeface="Roboto"/>
              </a:rPr>
              <a:t>of sending humans to space?</a:t>
            </a:r>
            <a:endParaRPr b="1" sz="1800">
              <a:highlight>
                <a:srgbClr val="FFF200"/>
              </a:highlight>
              <a:latin typeface="Roboto"/>
              <a:ea typeface="Roboto"/>
              <a:cs typeface="Roboto"/>
              <a:sym typeface="Roboto"/>
            </a:endParaRPr>
          </a:p>
        </p:txBody>
      </p:sp>
      <p:sp>
        <p:nvSpPr>
          <p:cNvPr id="68" name="Google Shape;68;p8"/>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1">
  <p:cSld name="CUSTOM_2_2">
    <p:bg>
      <p:bgPr>
        <a:noFill/>
      </p:bgPr>
    </p:bg>
    <p:spTree>
      <p:nvGrpSpPr>
        <p:cNvPr id="69" name="Shape 69"/>
        <p:cNvGrpSpPr/>
        <p:nvPr/>
      </p:nvGrpSpPr>
      <p:grpSpPr>
        <a:xfrm>
          <a:off x="0" y="0"/>
          <a:ext cx="0" cy="0"/>
          <a:chOff x="0" y="0"/>
          <a:chExt cx="0" cy="0"/>
        </a:xfrm>
      </p:grpSpPr>
      <p:sp>
        <p:nvSpPr>
          <p:cNvPr id="70" name="Google Shape;70;p9"/>
          <p:cNvSpPr txBox="1"/>
          <p:nvPr>
            <p:ph idx="1" type="body"/>
          </p:nvPr>
        </p:nvSpPr>
        <p:spPr>
          <a:xfrm>
            <a:off x="801225" y="50266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71" name="Google Shape;71;p9"/>
          <p:cNvSpPr txBox="1"/>
          <p:nvPr>
            <p:ph idx="2" type="body"/>
          </p:nvPr>
        </p:nvSpPr>
        <p:spPr>
          <a:xfrm>
            <a:off x="801225" y="25028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72" name="Google Shape;72;p9"/>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73" name="Google Shape;73;p9"/>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What was the Cold War? How did the U.S. and the Soviet Union </a:t>
            </a:r>
            <a:br>
              <a:rPr lang="en" sz="1800">
                <a:latin typeface="Roboto"/>
                <a:ea typeface="Roboto"/>
                <a:cs typeface="Roboto"/>
                <a:sym typeface="Roboto"/>
              </a:rPr>
            </a:br>
            <a:r>
              <a:rPr lang="en" sz="1800">
                <a:latin typeface="Roboto"/>
                <a:ea typeface="Roboto"/>
                <a:cs typeface="Roboto"/>
                <a:sym typeface="Roboto"/>
              </a:rPr>
              <a:t>compete in space?</a:t>
            </a:r>
            <a:endParaRPr sz="1800">
              <a:latin typeface="Roboto"/>
              <a:ea typeface="Roboto"/>
              <a:cs typeface="Roboto"/>
              <a:sym typeface="Roboto"/>
            </a:endParaRPr>
          </a:p>
        </p:txBody>
      </p:sp>
      <p:sp>
        <p:nvSpPr>
          <p:cNvPr id="74" name="Google Shape;74;p9"/>
          <p:cNvSpPr/>
          <p:nvPr/>
        </p:nvSpPr>
        <p:spPr>
          <a:xfrm>
            <a:off x="801225" y="44925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p:txBody>
      </p:sp>
      <p:sp>
        <p:nvSpPr>
          <p:cNvPr id="75" name="Google Shape;75;p9"/>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p:txBody>
      </p:sp>
      <p:sp>
        <p:nvSpPr>
          <p:cNvPr id="76" name="Google Shape;76;p9"/>
          <p:cNvSpPr txBox="1"/>
          <p:nvPr/>
        </p:nvSpPr>
        <p:spPr>
          <a:xfrm>
            <a:off x="1304675" y="43198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were some of John Glenn’s accomplishments?</a:t>
            </a:r>
            <a:endParaRPr sz="1800">
              <a:latin typeface="Roboto"/>
              <a:ea typeface="Roboto"/>
              <a:cs typeface="Roboto"/>
              <a:sym typeface="Roboto"/>
            </a:endParaRPr>
          </a:p>
        </p:txBody>
      </p:sp>
      <p:sp>
        <p:nvSpPr>
          <p:cNvPr id="77" name="Google Shape;77;p9"/>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2">
  <p:cSld name="CUSTOM_2_2_1">
    <p:bg>
      <p:bgPr>
        <a:noFill/>
      </p:bgPr>
    </p:bg>
    <p:spTree>
      <p:nvGrpSpPr>
        <p:cNvPr id="78" name="Shape 78"/>
        <p:cNvGrpSpPr/>
        <p:nvPr/>
      </p:nvGrpSpPr>
      <p:grpSpPr>
        <a:xfrm>
          <a:off x="0" y="0"/>
          <a:ext cx="0" cy="0"/>
          <a:chOff x="0" y="0"/>
          <a:chExt cx="0" cy="0"/>
        </a:xfrm>
      </p:grpSpPr>
      <p:sp>
        <p:nvSpPr>
          <p:cNvPr id="79" name="Google Shape;79;p10"/>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80" name="Google Shape;80;p10"/>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What did President John F. Kennedy promise to do in his speech? </a:t>
            </a:r>
            <a:br>
              <a:rPr lang="en" sz="1800">
                <a:latin typeface="Roboto"/>
                <a:ea typeface="Roboto"/>
                <a:cs typeface="Roboto"/>
                <a:sym typeface="Roboto"/>
              </a:rPr>
            </a:br>
            <a:r>
              <a:rPr lang="en" sz="1800">
                <a:latin typeface="Roboto"/>
                <a:ea typeface="Roboto"/>
                <a:cs typeface="Roboto"/>
                <a:sym typeface="Roboto"/>
              </a:rPr>
              <a:t>What were his reasons for setting that goal?</a:t>
            </a:r>
            <a:endParaRPr sz="1800">
              <a:latin typeface="Roboto"/>
              <a:ea typeface="Roboto"/>
              <a:cs typeface="Roboto"/>
              <a:sym typeface="Roboto"/>
            </a:endParaRPr>
          </a:p>
        </p:txBody>
      </p:sp>
      <p:sp>
        <p:nvSpPr>
          <p:cNvPr id="81" name="Google Shape;81;p10"/>
          <p:cNvSpPr/>
          <p:nvPr/>
        </p:nvSpPr>
        <p:spPr>
          <a:xfrm>
            <a:off x="801225" y="44925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4</a:t>
            </a:r>
            <a:endParaRPr sz="1800">
              <a:solidFill>
                <a:srgbClr val="FFFFFF"/>
              </a:solidFill>
              <a:latin typeface="Roboto Black"/>
              <a:ea typeface="Roboto Black"/>
              <a:cs typeface="Roboto Black"/>
              <a:sym typeface="Roboto Black"/>
            </a:endParaRPr>
          </a:p>
        </p:txBody>
      </p:sp>
      <p:sp>
        <p:nvSpPr>
          <p:cNvPr id="82" name="Google Shape;82;p10"/>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p:txBody>
      </p:sp>
      <p:sp>
        <p:nvSpPr>
          <p:cNvPr id="83" name="Google Shape;83;p10"/>
          <p:cNvSpPr txBox="1"/>
          <p:nvPr/>
        </p:nvSpPr>
        <p:spPr>
          <a:xfrm>
            <a:off x="1304675" y="43198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Choose one of the photographs in the article to analyze. </a:t>
            </a:r>
            <a:br>
              <a:rPr lang="en" sz="1800">
                <a:solidFill>
                  <a:schemeClr val="dk1"/>
                </a:solidFill>
                <a:latin typeface="Roboto"/>
                <a:ea typeface="Roboto"/>
                <a:cs typeface="Roboto"/>
                <a:sym typeface="Roboto"/>
              </a:rPr>
            </a:br>
            <a:r>
              <a:rPr lang="en" sz="1800">
                <a:solidFill>
                  <a:schemeClr val="dk1"/>
                </a:solidFill>
                <a:latin typeface="Roboto"/>
                <a:ea typeface="Roboto"/>
                <a:cs typeface="Roboto"/>
                <a:sym typeface="Roboto"/>
              </a:rPr>
              <a:t>How does it support the article? What do you notice?</a:t>
            </a:r>
            <a:endParaRPr sz="1800">
              <a:latin typeface="Roboto"/>
              <a:ea typeface="Roboto"/>
              <a:cs typeface="Roboto"/>
              <a:sym typeface="Roboto"/>
            </a:endParaRPr>
          </a:p>
        </p:txBody>
      </p:sp>
      <p:sp>
        <p:nvSpPr>
          <p:cNvPr id="84" name="Google Shape;84;p10"/>
          <p:cNvSpPr txBox="1"/>
          <p:nvPr>
            <p:ph idx="1" type="body"/>
          </p:nvPr>
        </p:nvSpPr>
        <p:spPr>
          <a:xfrm>
            <a:off x="801225" y="50266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85" name="Google Shape;85;p10"/>
          <p:cNvSpPr txBox="1"/>
          <p:nvPr>
            <p:ph idx="2" type="body"/>
          </p:nvPr>
        </p:nvSpPr>
        <p:spPr>
          <a:xfrm>
            <a:off x="801225" y="25028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86" name="Google Shape;86;p10"/>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3.jpg"/><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6" Type="http://schemas.openxmlformats.org/officeDocument/2006/relationships/theme" Target="../theme/theme2.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27285" y="1639076"/>
            <a:ext cx="8946600" cy="48588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107350" lIns="107350" spcFirstLastPara="1" rIns="107350" wrap="square" tIns="107350">
            <a:noAutofit/>
          </a:bodyPr>
          <a:lstStyle>
            <a:lvl1pPr indent="-361950" lvl="0" marL="457200">
              <a:lnSpc>
                <a:spcPct val="115000"/>
              </a:lnSpc>
              <a:spcBef>
                <a:spcPts val="0"/>
              </a:spcBef>
              <a:spcAft>
                <a:spcPts val="0"/>
              </a:spcAft>
              <a:buSzPts val="2100"/>
              <a:buFont typeface="Roboto"/>
              <a:buChar char="●"/>
              <a:defRPr sz="2100">
                <a:latin typeface="Roboto"/>
                <a:ea typeface="Roboto"/>
                <a:cs typeface="Roboto"/>
                <a:sym typeface="Roboto"/>
              </a:defRPr>
            </a:lvl1pPr>
            <a:lvl2pPr indent="-330200" lvl="1" marL="914400">
              <a:lnSpc>
                <a:spcPct val="115000"/>
              </a:lnSpc>
              <a:spcBef>
                <a:spcPts val="1900"/>
              </a:spcBef>
              <a:spcAft>
                <a:spcPts val="0"/>
              </a:spcAft>
              <a:buSzPts val="1600"/>
              <a:buFont typeface="Roboto"/>
              <a:buChar char="○"/>
              <a:defRPr sz="1600">
                <a:latin typeface="Roboto"/>
                <a:ea typeface="Roboto"/>
                <a:cs typeface="Roboto"/>
                <a:sym typeface="Roboto"/>
              </a:defRPr>
            </a:lvl2pPr>
            <a:lvl3pPr indent="-330200" lvl="2" marL="1371600">
              <a:lnSpc>
                <a:spcPct val="115000"/>
              </a:lnSpc>
              <a:spcBef>
                <a:spcPts val="1900"/>
              </a:spcBef>
              <a:spcAft>
                <a:spcPts val="0"/>
              </a:spcAft>
              <a:buSzPts val="1600"/>
              <a:buFont typeface="Roboto"/>
              <a:buChar char="■"/>
              <a:defRPr sz="1600">
                <a:latin typeface="Roboto"/>
                <a:ea typeface="Roboto"/>
                <a:cs typeface="Roboto"/>
                <a:sym typeface="Roboto"/>
              </a:defRPr>
            </a:lvl3pPr>
            <a:lvl4pPr indent="-330200" lvl="3" marL="1828800">
              <a:lnSpc>
                <a:spcPct val="115000"/>
              </a:lnSpc>
              <a:spcBef>
                <a:spcPts val="1900"/>
              </a:spcBef>
              <a:spcAft>
                <a:spcPts val="0"/>
              </a:spcAft>
              <a:buSzPts val="1600"/>
              <a:buFont typeface="Roboto"/>
              <a:buChar char="●"/>
              <a:defRPr sz="1600">
                <a:latin typeface="Roboto"/>
                <a:ea typeface="Roboto"/>
                <a:cs typeface="Roboto"/>
                <a:sym typeface="Roboto"/>
              </a:defRPr>
            </a:lvl4pPr>
            <a:lvl5pPr indent="-330200" lvl="4" marL="2286000">
              <a:lnSpc>
                <a:spcPct val="115000"/>
              </a:lnSpc>
              <a:spcBef>
                <a:spcPts val="1900"/>
              </a:spcBef>
              <a:spcAft>
                <a:spcPts val="0"/>
              </a:spcAft>
              <a:buSzPts val="1600"/>
              <a:buFont typeface="Roboto"/>
              <a:buChar char="○"/>
              <a:defRPr sz="1600">
                <a:latin typeface="Roboto"/>
                <a:ea typeface="Roboto"/>
                <a:cs typeface="Roboto"/>
                <a:sym typeface="Roboto"/>
              </a:defRPr>
            </a:lvl5pPr>
            <a:lvl6pPr indent="-330200" lvl="5" marL="2743200">
              <a:lnSpc>
                <a:spcPct val="115000"/>
              </a:lnSpc>
              <a:spcBef>
                <a:spcPts val="1900"/>
              </a:spcBef>
              <a:spcAft>
                <a:spcPts val="0"/>
              </a:spcAft>
              <a:buSzPts val="1600"/>
              <a:buFont typeface="Roboto"/>
              <a:buChar char="■"/>
              <a:defRPr sz="1600">
                <a:latin typeface="Roboto"/>
                <a:ea typeface="Roboto"/>
                <a:cs typeface="Roboto"/>
                <a:sym typeface="Roboto"/>
              </a:defRPr>
            </a:lvl6pPr>
            <a:lvl7pPr indent="-330200" lvl="6" marL="3200400">
              <a:lnSpc>
                <a:spcPct val="115000"/>
              </a:lnSpc>
              <a:spcBef>
                <a:spcPts val="1900"/>
              </a:spcBef>
              <a:spcAft>
                <a:spcPts val="0"/>
              </a:spcAft>
              <a:buSzPts val="1600"/>
              <a:buFont typeface="Roboto"/>
              <a:buChar char="●"/>
              <a:defRPr sz="1600">
                <a:latin typeface="Roboto"/>
                <a:ea typeface="Roboto"/>
                <a:cs typeface="Roboto"/>
                <a:sym typeface="Roboto"/>
              </a:defRPr>
            </a:lvl7pPr>
            <a:lvl8pPr indent="-330200" lvl="7" marL="3657600">
              <a:lnSpc>
                <a:spcPct val="115000"/>
              </a:lnSpc>
              <a:spcBef>
                <a:spcPts val="1900"/>
              </a:spcBef>
              <a:spcAft>
                <a:spcPts val="0"/>
              </a:spcAft>
              <a:buSzPts val="1600"/>
              <a:buFont typeface="Roboto"/>
              <a:buChar char="○"/>
              <a:defRPr sz="1600">
                <a:latin typeface="Roboto"/>
                <a:ea typeface="Roboto"/>
                <a:cs typeface="Roboto"/>
                <a:sym typeface="Roboto"/>
              </a:defRPr>
            </a:lvl8pPr>
            <a:lvl9pPr indent="-330200" lvl="8" marL="4114800">
              <a:lnSpc>
                <a:spcPct val="115000"/>
              </a:lnSpc>
              <a:spcBef>
                <a:spcPts val="1900"/>
              </a:spcBef>
              <a:spcAft>
                <a:spcPts val="1900"/>
              </a:spcAft>
              <a:buSzPts val="1600"/>
              <a:buFont typeface="Roboto"/>
              <a:buChar char="■"/>
              <a:defRPr sz="1600">
                <a:latin typeface="Roboto"/>
                <a:ea typeface="Roboto"/>
                <a:cs typeface="Roboto"/>
                <a:sym typeface="Roboto"/>
              </a:defRPr>
            </a:lvl9pPr>
          </a:lstStyle>
          <a:p/>
        </p:txBody>
      </p:sp>
      <p:sp>
        <p:nvSpPr>
          <p:cNvPr id="7" name="Google Shape;7;p1"/>
          <p:cNvSpPr/>
          <p:nvPr/>
        </p:nvSpPr>
        <p:spPr>
          <a:xfrm>
            <a:off x="100" y="-9500"/>
            <a:ext cx="9601200" cy="728100"/>
          </a:xfrm>
          <a:prstGeom prst="rect">
            <a:avLst/>
          </a:prstGeom>
          <a:solidFill>
            <a:srgbClr val="DEE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txBox="1"/>
          <p:nvPr/>
        </p:nvSpPr>
        <p:spPr>
          <a:xfrm>
            <a:off x="118725" y="7226700"/>
            <a:ext cx="8016000" cy="8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
                <a:latin typeface="Roboto"/>
                <a:ea typeface="Roboto"/>
                <a:cs typeface="Roboto"/>
                <a:sym typeface="Roboto"/>
              </a:rPr>
              <a:t>©2021 by Scholastic Inc. All rights reserved. Permission granted to teachers and subscribers to make copies of this file to distribute to their students. Scholastic is not responsible for any edits to these materials made by educators or their students.</a:t>
            </a:r>
            <a:endParaRPr sz="500">
              <a:latin typeface="Roboto"/>
              <a:ea typeface="Roboto"/>
              <a:cs typeface="Roboto"/>
              <a:sym typeface="Roboto"/>
            </a:endParaRPr>
          </a:p>
          <a:p>
            <a:pPr indent="0" lvl="0" marL="0" rtl="0" algn="l">
              <a:spcBef>
                <a:spcPts val="0"/>
              </a:spcBef>
              <a:spcAft>
                <a:spcPts val="0"/>
              </a:spcAft>
              <a:buNone/>
            </a:pPr>
            <a:r>
              <a:t/>
            </a:r>
            <a:endParaRPr sz="400">
              <a:latin typeface="Roboto"/>
              <a:ea typeface="Roboto"/>
              <a:cs typeface="Roboto"/>
              <a:sym typeface="Roboto"/>
            </a:endParaRPr>
          </a:p>
        </p:txBody>
      </p:sp>
      <p:pic>
        <p:nvPicPr>
          <p:cNvPr id="9" name="Google Shape;9;p1"/>
          <p:cNvPicPr preferRelativeResize="0"/>
          <p:nvPr/>
        </p:nvPicPr>
        <p:blipFill>
          <a:blip r:embed="rId1">
            <a:alphaModFix/>
          </a:blip>
          <a:stretch>
            <a:fillRect/>
          </a:stretch>
        </p:blipFill>
        <p:spPr>
          <a:xfrm>
            <a:off x="225750" y="112750"/>
            <a:ext cx="1239850" cy="153925"/>
          </a:xfrm>
          <a:prstGeom prst="rect">
            <a:avLst/>
          </a:prstGeom>
          <a:noFill/>
          <a:ln>
            <a:noFill/>
          </a:ln>
        </p:spPr>
      </p:pic>
      <p:pic>
        <p:nvPicPr>
          <p:cNvPr id="10" name="Google Shape;10;p1"/>
          <p:cNvPicPr preferRelativeResize="0"/>
          <p:nvPr/>
        </p:nvPicPr>
        <p:blipFill rotWithShape="1">
          <a:blip r:embed="rId2">
            <a:alphaModFix/>
          </a:blip>
          <a:srcRect b="-22372" l="-8896" r="0" t="-9309"/>
          <a:stretch/>
        </p:blipFill>
        <p:spPr>
          <a:xfrm>
            <a:off x="52700" y="266675"/>
            <a:ext cx="2388649" cy="510600"/>
          </a:xfrm>
          <a:prstGeom prst="rect">
            <a:avLst/>
          </a:prstGeom>
          <a:noFill/>
          <a:ln>
            <a:noFill/>
          </a:ln>
        </p:spPr>
      </p:pic>
      <p:sp>
        <p:nvSpPr>
          <p:cNvPr id="11" name="Google Shape;11;p1"/>
          <p:cNvSpPr txBox="1"/>
          <p:nvPr>
            <p:ph idx="12" type="sldNum"/>
          </p:nvPr>
        </p:nvSpPr>
        <p:spPr>
          <a:xfrm>
            <a:off x="8984623" y="6755343"/>
            <a:ext cx="576000" cy="560100"/>
          </a:xfrm>
          <a:prstGeom prst="rect">
            <a:avLst/>
          </a:prstGeom>
          <a:noFill/>
          <a:ln>
            <a:noFill/>
          </a:ln>
        </p:spPr>
        <p:txBody>
          <a:bodyPr anchorCtr="0" anchor="t" bIns="96500" lIns="96500" spcFirstLastPara="1" rIns="96500" wrap="square" tIns="96500">
            <a:noAutofit/>
          </a:bodyPr>
          <a:lstStyle>
            <a:lvl1pPr lvl="0" algn="r">
              <a:buNone/>
              <a:defRPr sz="1400">
                <a:latin typeface="Roboto"/>
                <a:ea typeface="Roboto"/>
                <a:cs typeface="Roboto"/>
                <a:sym typeface="Roboto"/>
              </a:defRPr>
            </a:lvl1pPr>
            <a:lvl2pPr lvl="1" algn="r">
              <a:buNone/>
              <a:defRPr sz="1400">
                <a:latin typeface="Roboto"/>
                <a:ea typeface="Roboto"/>
                <a:cs typeface="Roboto"/>
                <a:sym typeface="Roboto"/>
              </a:defRPr>
            </a:lvl2pPr>
            <a:lvl3pPr lvl="2" algn="r">
              <a:buNone/>
              <a:defRPr sz="1400">
                <a:latin typeface="Roboto"/>
                <a:ea typeface="Roboto"/>
                <a:cs typeface="Roboto"/>
                <a:sym typeface="Roboto"/>
              </a:defRPr>
            </a:lvl3pPr>
            <a:lvl4pPr lvl="3" algn="r">
              <a:buNone/>
              <a:defRPr sz="1400">
                <a:latin typeface="Roboto"/>
                <a:ea typeface="Roboto"/>
                <a:cs typeface="Roboto"/>
                <a:sym typeface="Roboto"/>
              </a:defRPr>
            </a:lvl4pPr>
            <a:lvl5pPr lvl="4" algn="r">
              <a:buNone/>
              <a:defRPr sz="1400">
                <a:latin typeface="Roboto"/>
                <a:ea typeface="Roboto"/>
                <a:cs typeface="Roboto"/>
                <a:sym typeface="Roboto"/>
              </a:defRPr>
            </a:lvl5pPr>
            <a:lvl6pPr lvl="5" algn="r">
              <a:buNone/>
              <a:defRPr sz="1400">
                <a:latin typeface="Roboto"/>
                <a:ea typeface="Roboto"/>
                <a:cs typeface="Roboto"/>
                <a:sym typeface="Roboto"/>
              </a:defRPr>
            </a:lvl6pPr>
            <a:lvl7pPr lvl="6" algn="r">
              <a:buNone/>
              <a:defRPr sz="1400">
                <a:latin typeface="Roboto"/>
                <a:ea typeface="Roboto"/>
                <a:cs typeface="Roboto"/>
                <a:sym typeface="Roboto"/>
              </a:defRPr>
            </a:lvl7pPr>
            <a:lvl8pPr lvl="7" algn="r">
              <a:buNone/>
              <a:defRPr sz="1400">
                <a:latin typeface="Roboto"/>
                <a:ea typeface="Roboto"/>
                <a:cs typeface="Roboto"/>
                <a:sym typeface="Roboto"/>
              </a:defRPr>
            </a:lvl8pPr>
            <a:lvl9pPr lvl="8" algn="r">
              <a:buNone/>
              <a:defRPr sz="1400">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1"/>
          <p:cNvSpPr/>
          <p:nvPr/>
        </p:nvSpPr>
        <p:spPr>
          <a:xfrm>
            <a:off x="7263675" y="-13260"/>
            <a:ext cx="1059450" cy="405950"/>
          </a:xfrm>
          <a:prstGeom prst="flowChartOffpageConnector">
            <a:avLst/>
          </a:prstGeom>
          <a:solidFill>
            <a:srgbClr val="1C4587"/>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Tech Help</a:t>
            </a:r>
            <a:endParaRPr b="1">
              <a:solidFill>
                <a:schemeClr val="lt1"/>
              </a:solidFill>
              <a:latin typeface="Roboto"/>
              <a:ea typeface="Roboto"/>
              <a:cs typeface="Roboto"/>
              <a:sym typeface="Roboto"/>
            </a:endParaRPr>
          </a:p>
        </p:txBody>
      </p:sp>
      <p:pic>
        <p:nvPicPr>
          <p:cNvPr id="13" name="Google Shape;13;p1"/>
          <p:cNvPicPr preferRelativeResize="0"/>
          <p:nvPr/>
        </p:nvPicPr>
        <p:blipFill>
          <a:blip r:embed="rId3">
            <a:alphaModFix/>
          </a:blip>
          <a:stretch>
            <a:fillRect/>
          </a:stretch>
        </p:blipFill>
        <p:spPr>
          <a:xfrm>
            <a:off x="8471775" y="97968"/>
            <a:ext cx="905751" cy="9073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slide" Target="/ppt/slides/slide3.xml"/><Relationship Id="rId4" Type="http://schemas.openxmlformats.org/officeDocument/2006/relationships/slide" Target="/ppt/slides/slide4.xml"/><Relationship Id="rId5" Type="http://schemas.openxmlformats.org/officeDocument/2006/relationships/slide" Target="/ppt/slides/slide6.xml"/><Relationship Id="rId6" Type="http://schemas.openxmlformats.org/officeDocument/2006/relationships/slide" Target="/ppt/slides/slide8.xml"/><Relationship Id="rId7" Type="http://schemas.openxmlformats.org/officeDocument/2006/relationships/slide" Target="/ppt/slides/slide5.xml"/><Relationship Id="rId8" Type="http://schemas.openxmlformats.org/officeDocument/2006/relationships/slide" Target="/ppt/slides/slide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slide" Target="/ppt/slid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slide" Target="/ppt/slides/slide10.xml"/><Relationship Id="rId4" Type="http://schemas.openxmlformats.org/officeDocument/2006/relationships/hyperlink" Target="https://junior.scholastic.com/content/classroom_magazines/junior/issues/2021-22/020122/the-flight-that-inspired-a-nation/prereading-quiz-the-flight-that-inspired-a-nation.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junior.scholastic.com/issues/2021-22/020122/the-flight-that-inspired-a-nation.html?share-video=e03321b8f43c4ca48d0bf236059ad324" TargetMode="External"/><Relationship Id="rId4" Type="http://schemas.openxmlformats.org/officeDocument/2006/relationships/slide" Target="/ppt/slid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junior.scholastic.com/content/dam/classroom-magazines/junior-scholastic/issues/2021-22/020122/the-flight-that-inspired-a-nation/JSC-07-020122-EarthOrbitAnniversary-WTK.pdf" TargetMode="External"/><Relationship Id="rId4" Type="http://schemas.openxmlformats.org/officeDocument/2006/relationships/slide" Target="/ppt/slides/slide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junior.scholastic.com/issues/2021-22/020122/the-flight-that-inspired-a-nation.html" TargetMode="External"/><Relationship Id="rId4" Type="http://schemas.openxmlformats.org/officeDocument/2006/relationships/slide" Target="/ppt/slides/slide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slide" Target="/ppt/slides/slide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slide" Target="/ppt/slides/slide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hyperlink" Target="http://youtube.com/watch?v=WZyRbnpGyzQ" TargetMode="External"/><Relationship Id="rId4" Type="http://schemas.openxmlformats.org/officeDocument/2006/relationships/hyperlink" Target="https://junior.scholastic.com/issues/2021-22/020122/the-flight-that-inspired-a-nation.html" TargetMode="External"/><Relationship Id="rId5" Type="http://schemas.openxmlformats.org/officeDocument/2006/relationships/hyperlink" Target="https://junior.scholastic.com/issues/2020-21/120720/destination-space.html#1080L" TargetMode="External"/><Relationship Id="rId6" Type="http://schemas.openxmlformats.org/officeDocument/2006/relationships/hyperlink" Target="https://junior.scholastic.com/issues/2021-22/020122/the-flight-that-inspired-a-nation.html" TargetMode="External"/><Relationship Id="rId7" Type="http://schemas.openxmlformats.org/officeDocument/2006/relationships/slide" Target="/ppt/slides/slide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slide" Target="/ppt/slides/slide1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4"/>
          <p:cNvSpPr txBox="1"/>
          <p:nvPr>
            <p:ph idx="4294967295" type="body"/>
          </p:nvPr>
        </p:nvSpPr>
        <p:spPr>
          <a:xfrm>
            <a:off x="3429750" y="184825"/>
            <a:ext cx="3648300" cy="379200"/>
          </a:xfrm>
          <a:prstGeom prst="rect">
            <a:avLst/>
          </a:prstGeom>
          <a:solidFill>
            <a:srgbClr val="D0E0E3"/>
          </a:solidFill>
          <a:ln>
            <a:noFill/>
          </a:ln>
        </p:spPr>
        <p:txBody>
          <a:bodyPr anchorCtr="0" anchor="t" bIns="91425" lIns="91425" spcFirstLastPara="1" rIns="91425" wrap="square" tIns="45700">
            <a:noAutofit/>
          </a:bodyPr>
          <a:lstStyle/>
          <a:p>
            <a:pPr indent="0" lvl="0" marL="0" rtl="0" algn="l">
              <a:spcBef>
                <a:spcPts val="0"/>
              </a:spcBef>
              <a:spcAft>
                <a:spcPts val="1900"/>
              </a:spcAft>
              <a:buNone/>
            </a:pPr>
            <a:r>
              <a:t/>
            </a:r>
            <a:endParaRPr sz="1600"/>
          </a:p>
        </p:txBody>
      </p:sp>
      <p:sp>
        <p:nvSpPr>
          <p:cNvPr id="124" name="Google Shape;124;p14">
            <a:hlinkClick action="ppaction://hlinkshowjump?jump=nextslide"/>
          </p:cNvPr>
          <p:cNvSpPr/>
          <p:nvPr/>
        </p:nvSpPr>
        <p:spPr>
          <a:xfrm>
            <a:off x="279300" y="16612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a:hlinkClick action="ppaction://hlinksldjump" r:id="rId3"/>
          </p:cNvPr>
          <p:cNvSpPr/>
          <p:nvPr/>
        </p:nvSpPr>
        <p:spPr>
          <a:xfrm>
            <a:off x="279300" y="24731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a:hlinkClick action="ppaction://hlinksldjump" r:id="rId4"/>
          </p:cNvPr>
          <p:cNvSpPr/>
          <p:nvPr/>
        </p:nvSpPr>
        <p:spPr>
          <a:xfrm>
            <a:off x="279300" y="32850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a:hlinkClick action="ppaction://hlinksldjump" r:id="rId5"/>
          </p:cNvPr>
          <p:cNvSpPr/>
          <p:nvPr/>
        </p:nvSpPr>
        <p:spPr>
          <a:xfrm>
            <a:off x="279300" y="49088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a:hlinkClick action="ppaction://hlinksldjump" r:id="rId6"/>
          </p:cNvPr>
          <p:cNvSpPr/>
          <p:nvPr/>
        </p:nvSpPr>
        <p:spPr>
          <a:xfrm>
            <a:off x="279300" y="57207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a:hlinkClick action="ppaction://hlinksldjump" r:id="rId7"/>
          </p:cNvPr>
          <p:cNvSpPr/>
          <p:nvPr/>
        </p:nvSpPr>
        <p:spPr>
          <a:xfrm>
            <a:off x="279300" y="40969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14">
            <a:hlinkClick action="ppaction://hlinksldjump" r:id="rId8"/>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3"/>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213" name="Google Shape;213;p23">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5"/>
          <p:cNvSpPr txBox="1"/>
          <p:nvPr>
            <p:ph idx="1" type="body"/>
          </p:nvPr>
        </p:nvSpPr>
        <p:spPr>
          <a:xfrm>
            <a:off x="849750" y="3652825"/>
            <a:ext cx="7939500" cy="30165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37" name="Google Shape;137;p15"/>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38" name="Google Shape;138;p15">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a:hlinkClick r:id="rId4"/>
          </p:cNvPr>
          <p:cNvSpPr/>
          <p:nvPr/>
        </p:nvSpPr>
        <p:spPr>
          <a:xfrm>
            <a:off x="2800550" y="1972325"/>
            <a:ext cx="1923900" cy="35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6">
            <a:hlinkClick r:id="rId3"/>
          </p:cNvPr>
          <p:cNvSpPr/>
          <p:nvPr/>
        </p:nvSpPr>
        <p:spPr>
          <a:xfrm>
            <a:off x="4220975" y="1991275"/>
            <a:ext cx="4763700" cy="268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txBox="1"/>
          <p:nvPr>
            <p:ph idx="1" type="body"/>
          </p:nvPr>
        </p:nvSpPr>
        <p:spPr>
          <a:xfrm>
            <a:off x="708000" y="4738950"/>
            <a:ext cx="8185200" cy="18444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46" name="Google Shape;146;p16"/>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47" name="Google Shape;147;p16">
            <a:hlinkClick action="ppaction://hlinksldjump" r:id="rId4"/>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7">
            <a:hlinkClick r:id="rId3"/>
          </p:cNvPr>
          <p:cNvSpPr/>
          <p:nvPr/>
        </p:nvSpPr>
        <p:spPr>
          <a:xfrm>
            <a:off x="6462725" y="939900"/>
            <a:ext cx="1420800" cy="14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54" name="Google Shape;154;p17">
            <a:hlinkClick action="ppaction://hlinksldjump" r:id="rId4"/>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17"/>
          <p:cNvGrpSpPr/>
          <p:nvPr/>
        </p:nvGrpSpPr>
        <p:grpSpPr>
          <a:xfrm>
            <a:off x="1205663" y="2753213"/>
            <a:ext cx="1542938" cy="675000"/>
            <a:chOff x="1205663" y="2753213"/>
            <a:chExt cx="1542938" cy="675000"/>
          </a:xfrm>
        </p:grpSpPr>
        <p:sp>
          <p:nvSpPr>
            <p:cNvPr id="156" name="Google Shape;156;p17"/>
            <p:cNvSpPr/>
            <p:nvPr/>
          </p:nvSpPr>
          <p:spPr>
            <a:xfrm>
              <a:off x="12102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Cold War</a:t>
              </a:r>
              <a:endParaRPr b="1" sz="1800">
                <a:latin typeface="Roboto"/>
                <a:ea typeface="Roboto"/>
                <a:cs typeface="Roboto"/>
                <a:sym typeface="Roboto"/>
              </a:endParaRPr>
            </a:p>
          </p:txBody>
        </p:sp>
        <p:sp>
          <p:nvSpPr>
            <p:cNvPr id="157" name="Google Shape;157;p17"/>
            <p:cNvSpPr/>
            <p:nvPr/>
          </p:nvSpPr>
          <p:spPr>
            <a:xfrm>
              <a:off x="1205663" y="2753213"/>
              <a:ext cx="1541400" cy="6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17"/>
          <p:cNvGrpSpPr/>
          <p:nvPr/>
        </p:nvGrpSpPr>
        <p:grpSpPr>
          <a:xfrm>
            <a:off x="3091000" y="2749238"/>
            <a:ext cx="1541438" cy="675000"/>
            <a:chOff x="3091000" y="2749238"/>
            <a:chExt cx="1541438" cy="675000"/>
          </a:xfrm>
        </p:grpSpPr>
        <p:sp>
          <p:nvSpPr>
            <p:cNvPr id="159" name="Google Shape;159;p17"/>
            <p:cNvSpPr/>
            <p:nvPr/>
          </p:nvSpPr>
          <p:spPr>
            <a:xfrm>
              <a:off x="30910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horizon</a:t>
              </a:r>
              <a:endParaRPr b="1" sz="1800">
                <a:latin typeface="Roboto"/>
                <a:ea typeface="Roboto"/>
                <a:cs typeface="Roboto"/>
                <a:sym typeface="Roboto"/>
              </a:endParaRPr>
            </a:p>
          </p:txBody>
        </p:sp>
        <p:sp>
          <p:nvSpPr>
            <p:cNvPr id="160" name="Google Shape;160;p17"/>
            <p:cNvSpPr/>
            <p:nvPr/>
          </p:nvSpPr>
          <p:spPr>
            <a:xfrm>
              <a:off x="3091038" y="2749238"/>
              <a:ext cx="1541400" cy="6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17"/>
          <p:cNvGrpSpPr/>
          <p:nvPr/>
        </p:nvGrpSpPr>
        <p:grpSpPr>
          <a:xfrm>
            <a:off x="4971800" y="2749238"/>
            <a:ext cx="1542188" cy="675000"/>
            <a:chOff x="4971800" y="2749238"/>
            <a:chExt cx="1542188" cy="675000"/>
          </a:xfrm>
        </p:grpSpPr>
        <p:sp>
          <p:nvSpPr>
            <p:cNvPr id="162" name="Google Shape;162;p17"/>
            <p:cNvSpPr/>
            <p:nvPr/>
          </p:nvSpPr>
          <p:spPr>
            <a:xfrm>
              <a:off x="49718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satellite</a:t>
              </a:r>
              <a:endParaRPr b="1" sz="1800">
                <a:latin typeface="Roboto"/>
                <a:ea typeface="Roboto"/>
                <a:cs typeface="Roboto"/>
                <a:sym typeface="Roboto"/>
              </a:endParaRPr>
            </a:p>
          </p:txBody>
        </p:sp>
        <p:sp>
          <p:nvSpPr>
            <p:cNvPr id="163" name="Google Shape;163;p17"/>
            <p:cNvSpPr/>
            <p:nvPr/>
          </p:nvSpPr>
          <p:spPr>
            <a:xfrm>
              <a:off x="4972588" y="2749238"/>
              <a:ext cx="1541400" cy="6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 name="Google Shape;164;p17"/>
          <p:cNvGrpSpPr/>
          <p:nvPr/>
        </p:nvGrpSpPr>
        <p:grpSpPr>
          <a:xfrm>
            <a:off x="6852600" y="2749238"/>
            <a:ext cx="1542938" cy="675000"/>
            <a:chOff x="6852600" y="2749238"/>
            <a:chExt cx="1542938" cy="675000"/>
          </a:xfrm>
        </p:grpSpPr>
        <p:sp>
          <p:nvSpPr>
            <p:cNvPr id="165" name="Google Shape;165;p17"/>
            <p:cNvSpPr/>
            <p:nvPr/>
          </p:nvSpPr>
          <p:spPr>
            <a:xfrm>
              <a:off x="68526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Soviet Union</a:t>
              </a:r>
              <a:endParaRPr b="1" sz="1800">
                <a:latin typeface="Roboto"/>
                <a:ea typeface="Roboto"/>
                <a:cs typeface="Roboto"/>
                <a:sym typeface="Roboto"/>
              </a:endParaRPr>
            </a:p>
          </p:txBody>
        </p:sp>
        <p:sp>
          <p:nvSpPr>
            <p:cNvPr id="166" name="Google Shape;166;p17"/>
            <p:cNvSpPr/>
            <p:nvPr/>
          </p:nvSpPr>
          <p:spPr>
            <a:xfrm>
              <a:off x="6854138" y="2749238"/>
              <a:ext cx="1541400" cy="6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8">
            <a:hlinkClick r:id="rId3"/>
          </p:cNvPr>
          <p:cNvSpPr/>
          <p:nvPr/>
        </p:nvSpPr>
        <p:spPr>
          <a:xfrm>
            <a:off x="3300575" y="1828800"/>
            <a:ext cx="5614200" cy="386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73" name="Google Shape;173;p18">
            <a:hlinkClick action="ppaction://hlinksldjump" r:id="rId4"/>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9"/>
          <p:cNvSpPr txBox="1"/>
          <p:nvPr>
            <p:ph idx="1" type="body"/>
          </p:nvPr>
        </p:nvSpPr>
        <p:spPr>
          <a:xfrm>
            <a:off x="801225" y="50266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79" name="Google Shape;179;p19"/>
          <p:cNvSpPr txBox="1"/>
          <p:nvPr>
            <p:ph idx="2" type="body"/>
          </p:nvPr>
        </p:nvSpPr>
        <p:spPr>
          <a:xfrm>
            <a:off x="801225" y="25028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80" name="Google Shape;180;p19"/>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81" name="Google Shape;181;p19">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ph idx="1" type="body"/>
          </p:nvPr>
        </p:nvSpPr>
        <p:spPr>
          <a:xfrm>
            <a:off x="801225" y="50266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87" name="Google Shape;187;p20"/>
          <p:cNvSpPr txBox="1"/>
          <p:nvPr>
            <p:ph idx="2" type="body"/>
          </p:nvPr>
        </p:nvSpPr>
        <p:spPr>
          <a:xfrm>
            <a:off x="801225" y="25028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88" name="Google Shape;188;p20"/>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89" name="Google Shape;189;p20">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3" name="Shape 193"/>
        <p:cNvGrpSpPr/>
        <p:nvPr/>
      </p:nvGrpSpPr>
      <p:grpSpPr>
        <a:xfrm>
          <a:off x="0" y="0"/>
          <a:ext cx="0" cy="0"/>
          <a:chOff x="0" y="0"/>
          <a:chExt cx="0" cy="0"/>
        </a:xfrm>
      </p:grpSpPr>
      <p:sp>
        <p:nvSpPr>
          <p:cNvPr id="194" name="Google Shape;194;p21">
            <a:hlinkClick r:id="rId3"/>
          </p:cNvPr>
          <p:cNvSpPr/>
          <p:nvPr/>
        </p:nvSpPr>
        <p:spPr>
          <a:xfrm>
            <a:off x="4848350" y="19431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
            <a:hlinkClick r:id="rId4"/>
          </p:cNvPr>
          <p:cNvSpPr/>
          <p:nvPr/>
        </p:nvSpPr>
        <p:spPr>
          <a:xfrm>
            <a:off x="636075" y="42483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1">
            <a:hlinkClick r:id="rId5"/>
          </p:cNvPr>
          <p:cNvSpPr/>
          <p:nvPr/>
        </p:nvSpPr>
        <p:spPr>
          <a:xfrm>
            <a:off x="4848350" y="42483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
            <a:hlinkClick r:id="rId6"/>
          </p:cNvPr>
          <p:cNvSpPr/>
          <p:nvPr/>
        </p:nvSpPr>
        <p:spPr>
          <a:xfrm>
            <a:off x="712275" y="1943088"/>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99" name="Google Shape;199;p21">
            <a:hlinkClick action="ppaction://hlinksldjump" r:id="rId7"/>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3" name="Shape 203"/>
        <p:cNvGrpSpPr/>
        <p:nvPr/>
      </p:nvGrpSpPr>
      <p:grpSpPr>
        <a:xfrm>
          <a:off x="0" y="0"/>
          <a:ext cx="0" cy="0"/>
          <a:chOff x="0" y="0"/>
          <a:chExt cx="0" cy="0"/>
        </a:xfrm>
      </p:grpSpPr>
      <p:sp>
        <p:nvSpPr>
          <p:cNvPr id="204" name="Google Shape;204;p22"/>
          <p:cNvSpPr txBox="1"/>
          <p:nvPr>
            <p:ph idx="1" type="body"/>
          </p:nvPr>
        </p:nvSpPr>
        <p:spPr>
          <a:xfrm>
            <a:off x="768975" y="1865225"/>
            <a:ext cx="8063400" cy="47181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205" name="Google Shape;205;p22"/>
          <p:cNvSpPr txBox="1"/>
          <p:nvPr>
            <p:ph idx="1" type="body"/>
          </p:nvPr>
        </p:nvSpPr>
        <p:spPr>
          <a:xfrm>
            <a:off x="7430100" y="753750"/>
            <a:ext cx="773700" cy="563700"/>
          </a:xfrm>
          <a:prstGeom prst="rect">
            <a:avLst/>
          </a:prstGeom>
        </p:spPr>
        <p:txBody>
          <a:bodyPr anchorCtr="0" anchor="ctr" bIns="107350" lIns="107350" spcFirstLastPara="1" rIns="107350" wrap="square" tIns="107350">
            <a:noAutofit/>
          </a:bodyPr>
          <a:lstStyle/>
          <a:p>
            <a:pPr indent="0" lvl="0" marL="0" rtl="0" algn="l">
              <a:spcBef>
                <a:spcPts val="0"/>
              </a:spcBef>
              <a:spcAft>
                <a:spcPts val="1900"/>
              </a:spcAft>
              <a:buNone/>
            </a:pPr>
            <a:r>
              <a:t/>
            </a:r>
            <a:endParaRPr sz="1000"/>
          </a:p>
        </p:txBody>
      </p:sp>
      <p:sp>
        <p:nvSpPr>
          <p:cNvPr id="206" name="Google Shape;206;p22"/>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207" name="Google Shape;207;p22">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