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315200" cx="9601200"/>
  <p:notesSz cx="6858000" cy="9144000"/>
  <p:embeddedFontLst>
    <p:embeddedFont>
      <p:font typeface="Roboto Black"/>
      <p:bold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
      <p:font typeface="Average"/>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76CE4B-E43F-47BC-8742-8D2D82862A5B}">
  <a:tblStyle styleId="{4A76CE4B-E43F-47BC-8742-8D2D82862A5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Oswald-regular.fntdata"/><Relationship Id="rId27" Type="http://schemas.openxmlformats.org/officeDocument/2006/relationships/font" Target="fonts/Averag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lack-bold.fntdata"/><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font" Target="fonts/Robo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069a2f570_0_2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069a2f57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069a2f570_0_28: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069a2f57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3.pn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2" name="Shape 12"/>
        <p:cNvGrpSpPr/>
        <p:nvPr/>
      </p:nvGrpSpPr>
      <p:grpSpPr>
        <a:xfrm>
          <a:off x="0" y="0"/>
          <a:ext cx="0" cy="0"/>
          <a:chOff x="0" y="0"/>
          <a:chExt cx="0" cy="0"/>
        </a:xfrm>
      </p:grpSpPr>
      <p:sp>
        <p:nvSpPr>
          <p:cNvPr id="13" name="Google Shape;13;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78" name="Shape 78"/>
        <p:cNvGrpSpPr/>
        <p:nvPr/>
      </p:nvGrpSpPr>
      <p:grpSpPr>
        <a:xfrm>
          <a:off x="0" y="0"/>
          <a:ext cx="0" cy="0"/>
          <a:chOff x="0" y="0"/>
          <a:chExt cx="0" cy="0"/>
        </a:xfrm>
      </p:grpSpPr>
      <p:pic>
        <p:nvPicPr>
          <p:cNvPr id="79" name="Google Shape;79;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0" name="Google Shape;80;p11">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81" name="Google Shape;81;p11">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82" name="Google Shape;82;p11">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83" name="Google Shape;83;p11"/>
          <p:cNvGraphicFramePr/>
          <p:nvPr/>
        </p:nvGraphicFramePr>
        <p:xfrm>
          <a:off x="655800" y="1867890"/>
          <a:ext cx="3000000" cy="3000000"/>
        </p:xfrm>
        <a:graphic>
          <a:graphicData uri="http://schemas.openxmlformats.org/drawingml/2006/table">
            <a:tbl>
              <a:tblPr>
                <a:noFill/>
                <a:tableStyleId>{4A76CE4B-E43F-47BC-8742-8D2D82862A5B}</a:tableStyleId>
              </a:tblPr>
              <a:tblGrid>
                <a:gridCol w="4123025"/>
                <a:gridCol w="4123025"/>
              </a:tblGrid>
              <a:tr h="2216000">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Read the timeline to learn more about how opportunities for women in the </a:t>
                      </a:r>
                      <a:br>
                        <a:rPr lang="en" sz="1700">
                          <a:solidFill>
                            <a:schemeClr val="dk1"/>
                          </a:solidFill>
                          <a:latin typeface="Lato"/>
                          <a:ea typeface="Lato"/>
                          <a:cs typeface="Lato"/>
                          <a:sym typeface="Lato"/>
                        </a:rPr>
                      </a:br>
                      <a:r>
                        <a:rPr lang="en" sz="1700">
                          <a:solidFill>
                            <a:schemeClr val="dk1"/>
                          </a:solidFill>
                          <a:latin typeface="Lato"/>
                          <a:ea typeface="Lato"/>
                          <a:cs typeface="Lato"/>
                          <a:sym typeface="Lato"/>
                        </a:rPr>
                        <a:t>U.S. military have changed over time. Then answer the questions.</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Reread the sidebar “Women in the </a:t>
                      </a:r>
                      <a:br>
                        <a:rPr lang="en" sz="1700">
                          <a:solidFill>
                            <a:schemeClr val="dk1"/>
                          </a:solidFill>
                          <a:latin typeface="Lato"/>
                          <a:ea typeface="Lato"/>
                          <a:cs typeface="Lato"/>
                          <a:sym typeface="Lato"/>
                        </a:rPr>
                      </a:br>
                      <a:r>
                        <a:rPr lang="en" sz="1700">
                          <a:solidFill>
                            <a:schemeClr val="dk1"/>
                          </a:solidFill>
                          <a:latin typeface="Lato"/>
                          <a:ea typeface="Lato"/>
                          <a:cs typeface="Lato"/>
                          <a:sym typeface="Lato"/>
                        </a:rPr>
                        <a:t>U.S. Military.” Choose one of the conflicts and research female service members’ involvement in it. Write an essay or create a slideshow to share your findings.</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706275">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Respond to the “Write About It!” prompt: </a:t>
                      </a:r>
                      <a:r>
                        <a:rPr i="1" lang="en" sz="1700">
                          <a:solidFill>
                            <a:schemeClr val="dk1"/>
                          </a:solidFill>
                          <a:latin typeface="Lato"/>
                          <a:ea typeface="Lato"/>
                          <a:cs typeface="Lato"/>
                          <a:sym typeface="Lato"/>
                        </a:rPr>
                        <a:t>Why do you think U.S. lawmakers decided that male and female Marine recruits should train together? What are some advantages of integrating basic training by gender? Include details from the article as evidence.</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Choose an article to read from the Women’s Rights text set. Think about how the article relates to the one about Marine Corps training. Then complete the </a:t>
                      </a:r>
                      <a:r>
                        <a:rPr b="1" lang="en" sz="1700">
                          <a:solidFill>
                            <a:schemeClr val="dk1"/>
                          </a:solidFill>
                          <a:latin typeface="Lato"/>
                          <a:ea typeface="Lato"/>
                          <a:cs typeface="Lato"/>
                          <a:sym typeface="Lato"/>
                        </a:rPr>
                        <a:t>What’s It All About? </a:t>
                      </a:r>
                      <a:r>
                        <a:rPr lang="en" sz="1700">
                          <a:solidFill>
                            <a:schemeClr val="dk1"/>
                          </a:solidFill>
                          <a:latin typeface="Lato"/>
                          <a:ea typeface="Lato"/>
                          <a:cs typeface="Lato"/>
                          <a:sym typeface="Lato"/>
                        </a:rPr>
                        <a:t>Skill Builder at the bottom of the text set page.</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84" name="Google Shape;84;p11"/>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85" name="Google Shape;85;p11"/>
          <p:cNvSpPr/>
          <p:nvPr/>
        </p:nvSpPr>
        <p:spPr>
          <a:xfrm>
            <a:off x="829800" y="1941475"/>
            <a:ext cx="2382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Analyze a timeline.</a:t>
            </a:r>
            <a:endParaRPr b="1" sz="1800">
              <a:solidFill>
                <a:srgbClr val="FFFFFF"/>
              </a:solidFill>
              <a:latin typeface="Roboto"/>
              <a:ea typeface="Roboto"/>
              <a:cs typeface="Roboto"/>
              <a:sym typeface="Roboto"/>
            </a:endParaRPr>
          </a:p>
        </p:txBody>
      </p:sp>
      <p:sp>
        <p:nvSpPr>
          <p:cNvPr id="86" name="Google Shape;86;p11"/>
          <p:cNvSpPr/>
          <p:nvPr/>
        </p:nvSpPr>
        <p:spPr>
          <a:xfrm>
            <a:off x="4947375" y="1941475"/>
            <a:ext cx="29433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a:t>
            </a:r>
            <a:r>
              <a:rPr b="1" lang="en" sz="1800">
                <a:solidFill>
                  <a:schemeClr val="lt1"/>
                </a:solidFill>
                <a:latin typeface="Roboto"/>
                <a:ea typeface="Roboto"/>
                <a:cs typeface="Roboto"/>
                <a:sym typeface="Roboto"/>
              </a:rPr>
              <a:t>Research a key moment.</a:t>
            </a:r>
            <a:endParaRPr b="1" sz="1800">
              <a:solidFill>
                <a:srgbClr val="FFFFFF"/>
              </a:solidFill>
              <a:latin typeface="Roboto"/>
              <a:ea typeface="Roboto"/>
              <a:cs typeface="Roboto"/>
              <a:sym typeface="Roboto"/>
            </a:endParaRPr>
          </a:p>
        </p:txBody>
      </p:sp>
      <p:sp>
        <p:nvSpPr>
          <p:cNvPr id="87" name="Google Shape;87;p11"/>
          <p:cNvSpPr/>
          <p:nvPr/>
        </p:nvSpPr>
        <p:spPr>
          <a:xfrm>
            <a:off x="829800" y="4309788"/>
            <a:ext cx="19932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chemeClr val="lt1"/>
                </a:solidFill>
                <a:latin typeface="Roboto"/>
                <a:ea typeface="Roboto"/>
                <a:cs typeface="Roboto"/>
                <a:sym typeface="Roboto"/>
              </a:rPr>
              <a:t>Write an essay.</a:t>
            </a:r>
            <a:endParaRPr b="1" sz="1800">
              <a:solidFill>
                <a:srgbClr val="FFFFFF"/>
              </a:solidFill>
              <a:latin typeface="Roboto"/>
              <a:ea typeface="Roboto"/>
              <a:cs typeface="Roboto"/>
              <a:sym typeface="Roboto"/>
            </a:endParaRPr>
          </a:p>
        </p:txBody>
      </p:sp>
      <p:sp>
        <p:nvSpPr>
          <p:cNvPr id="88" name="Google Shape;88;p11"/>
          <p:cNvSpPr/>
          <p:nvPr/>
        </p:nvSpPr>
        <p:spPr>
          <a:xfrm>
            <a:off x="4947375" y="4309800"/>
            <a:ext cx="2568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Read another article.</a:t>
            </a:r>
            <a:endParaRPr b="1" sz="1800">
              <a:solidFill>
                <a:srgbClr val="FFFFFF"/>
              </a:solidFill>
              <a:latin typeface="Roboto"/>
              <a:ea typeface="Roboto"/>
              <a:cs typeface="Roboto"/>
              <a:sym typeface="Roboto"/>
            </a:endParaRPr>
          </a:p>
        </p:txBody>
      </p:sp>
      <p:sp>
        <p:nvSpPr>
          <p:cNvPr id="89" name="Google Shape;89;p11"/>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90" name="Shape 90"/>
        <p:cNvGrpSpPr/>
        <p:nvPr/>
      </p:nvGrpSpPr>
      <p:grpSpPr>
        <a:xfrm>
          <a:off x="0" y="0"/>
          <a:ext cx="0" cy="0"/>
          <a:chOff x="0" y="0"/>
          <a:chExt cx="0" cy="0"/>
        </a:xfrm>
      </p:grpSpPr>
      <p:sp>
        <p:nvSpPr>
          <p:cNvPr id="91" name="Google Shape;91;p12"/>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92" name="Google Shape;92;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93" name="Google Shape;93;p12"/>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94" name="Google Shape;94;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4" name="Shape 14"/>
        <p:cNvGrpSpPr/>
        <p:nvPr/>
      </p:nvGrpSpPr>
      <p:grpSpPr>
        <a:xfrm>
          <a:off x="0" y="0"/>
          <a:ext cx="0" cy="0"/>
          <a:chOff x="0" y="0"/>
          <a:chExt cx="0" cy="0"/>
        </a:xfrm>
      </p:grpSpPr>
      <p:sp>
        <p:nvSpPr>
          <p:cNvPr id="15" name="Google Shape;15;p3"/>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7" name="Google Shape;17;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4">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3" name="Shape 33"/>
        <p:cNvGrpSpPr/>
        <p:nvPr/>
      </p:nvGrpSpPr>
      <p:grpSpPr>
        <a:xfrm>
          <a:off x="0" y="0"/>
          <a:ext cx="0" cy="0"/>
          <a:chOff x="0" y="0"/>
          <a:chExt cx="0" cy="0"/>
        </a:xfrm>
      </p:grpSpPr>
      <p:sp>
        <p:nvSpPr>
          <p:cNvPr id="34" name="Google Shape;34;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5" name="Google Shape;35;p5"/>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36" name="Google Shape;36;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7" name="Google Shape;37;p5"/>
          <p:cNvSpPr txBox="1"/>
          <p:nvPr/>
        </p:nvSpPr>
        <p:spPr>
          <a:xfrm>
            <a:off x="756450" y="1978375"/>
            <a:ext cx="4521600" cy="16416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Black"/>
                <a:ea typeface="Roboto Black"/>
                <a:cs typeface="Roboto Black"/>
                <a:sym typeface="Roboto Black"/>
              </a:rPr>
              <a:t>Complete this task</a:t>
            </a:r>
            <a:r>
              <a:rPr lang="en" sz="1800">
                <a:latin typeface="Roboto Black"/>
                <a:ea typeface="Roboto Black"/>
                <a:cs typeface="Roboto Black"/>
                <a:sym typeface="Roboto Black"/>
              </a:rPr>
              <a:t>:</a:t>
            </a:r>
            <a:r>
              <a:rPr lang="en" sz="1800">
                <a:latin typeface="Roboto"/>
                <a:ea typeface="Roboto"/>
                <a:cs typeface="Roboto"/>
                <a:sym typeface="Roboto"/>
              </a:rPr>
              <a:t> Make a list of at least five characteristics that could help make someone an effective member of the military. For example, you might say “determined.” Explain which characteristic you think is most important and why.</a:t>
            </a:r>
            <a:endParaRPr sz="1800">
              <a:solidFill>
                <a:srgbClr val="134F5C"/>
              </a:solidFill>
              <a:latin typeface="Roboto"/>
              <a:ea typeface="Roboto"/>
              <a:cs typeface="Roboto"/>
              <a:sym typeface="Roboto"/>
            </a:endParaRPr>
          </a:p>
        </p:txBody>
      </p:sp>
      <p:pic>
        <p:nvPicPr>
          <p:cNvPr id="38" name="Google Shape;38;p5"/>
          <p:cNvPicPr preferRelativeResize="0"/>
          <p:nvPr/>
        </p:nvPicPr>
        <p:blipFill rotWithShape="1">
          <a:blip r:embed="rId3">
            <a:alphaModFix/>
          </a:blip>
          <a:srcRect b="59" l="0" r="0" t="69"/>
          <a:stretch/>
        </p:blipFill>
        <p:spPr>
          <a:xfrm>
            <a:off x="5475375" y="1334075"/>
            <a:ext cx="3322349" cy="2220876"/>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39"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41" name="Google Shape;41;p6"/>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42" name="Google Shape;42;p6"/>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43" name="Google Shape;43;p6"/>
          <p:cNvSpPr txBox="1"/>
          <p:nvPr/>
        </p:nvSpPr>
        <p:spPr>
          <a:xfrm>
            <a:off x="2954104" y="38573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to end the separation of particular groups of people</a:t>
            </a:r>
            <a:endParaRPr sz="1800">
              <a:solidFill>
                <a:srgbClr val="134F5C"/>
              </a:solidFill>
              <a:latin typeface="Roboto"/>
              <a:ea typeface="Roboto"/>
              <a:cs typeface="Roboto"/>
              <a:sym typeface="Roboto"/>
            </a:endParaRPr>
          </a:p>
        </p:txBody>
      </p:sp>
      <p:sp>
        <p:nvSpPr>
          <p:cNvPr id="44" name="Google Shape;44;p6"/>
          <p:cNvSpPr txBox="1"/>
          <p:nvPr/>
        </p:nvSpPr>
        <p:spPr>
          <a:xfrm>
            <a:off x="2954100" y="46200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separated from others, usually by race, religion, or gender</a:t>
            </a:r>
            <a:endParaRPr sz="1800">
              <a:solidFill>
                <a:srgbClr val="134F5C"/>
              </a:solidFill>
              <a:latin typeface="Roboto"/>
              <a:ea typeface="Roboto"/>
              <a:cs typeface="Roboto"/>
              <a:sym typeface="Roboto"/>
            </a:endParaRPr>
          </a:p>
        </p:txBody>
      </p:sp>
      <p:sp>
        <p:nvSpPr>
          <p:cNvPr id="45" name="Google Shape;45;p6"/>
          <p:cNvSpPr txBox="1"/>
          <p:nvPr/>
        </p:nvSpPr>
        <p:spPr>
          <a:xfrm>
            <a:off x="2954000" y="53828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all of a country’s military organizations</a:t>
            </a:r>
            <a:endParaRPr sz="1800">
              <a:solidFill>
                <a:srgbClr val="134F5C"/>
              </a:solidFill>
              <a:latin typeface="Roboto"/>
              <a:ea typeface="Roboto"/>
              <a:cs typeface="Roboto"/>
              <a:sym typeface="Roboto"/>
            </a:endParaRPr>
          </a:p>
        </p:txBody>
      </p:sp>
      <p:sp>
        <p:nvSpPr>
          <p:cNvPr id="46" name="Google Shape;46;p6"/>
          <p:cNvSpPr txBox="1"/>
          <p:nvPr/>
        </p:nvSpPr>
        <p:spPr>
          <a:xfrm>
            <a:off x="2954000" y="6145575"/>
            <a:ext cx="48867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place or program where new members of the military or another organization go through intense training</a:t>
            </a:r>
            <a:endParaRPr sz="1800">
              <a:solidFill>
                <a:srgbClr val="134F5C"/>
              </a:solidFill>
              <a:latin typeface="Roboto"/>
              <a:ea typeface="Roboto"/>
              <a:cs typeface="Roboto"/>
              <a:sym typeface="Roboto"/>
            </a:endParaRPr>
          </a:p>
        </p:txBody>
      </p:sp>
      <p:sp>
        <p:nvSpPr>
          <p:cNvPr id="47" name="Google Shape;47;p6"/>
          <p:cNvSpPr/>
          <p:nvPr/>
        </p:nvSpPr>
        <p:spPr>
          <a:xfrm>
            <a:off x="1280150" y="38350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1280150" y="46107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1280150" y="53809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280150" y="61510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52" name="Shape 52"/>
        <p:cNvGrpSpPr/>
        <p:nvPr/>
      </p:nvGrpSpPr>
      <p:grpSpPr>
        <a:xfrm>
          <a:off x="0" y="0"/>
          <a:ext cx="0" cy="0"/>
          <a:chOff x="0" y="0"/>
          <a:chExt cx="0" cy="0"/>
        </a:xfrm>
      </p:grpSpPr>
      <p:sp>
        <p:nvSpPr>
          <p:cNvPr id="53" name="Google Shape;53;p7"/>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5" name="Google Shape;55;p7"/>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56" name="Google Shape;56;p7"/>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57" name="Google Shape;57;p7"/>
          <p:cNvPicPr preferRelativeResize="0"/>
          <p:nvPr/>
        </p:nvPicPr>
        <p:blipFill rotWithShape="1">
          <a:blip r:embed="rId3">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58" name="Google Shape;58;p7"/>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59" name="Google Shape;59;p7"/>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mental and physical skills do</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members of the military need to develop?</a:t>
            </a:r>
            <a:endParaRPr b="1" sz="1800">
              <a:highlight>
                <a:srgbClr val="FFF200"/>
              </a:highlight>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_1_1_1_3">
    <p:bg>
      <p:bgPr>
        <a:solidFill>
          <a:srgbClr val="FFFFFF"/>
        </a:solidFill>
      </p:bgPr>
    </p:bg>
    <p:spTree>
      <p:nvGrpSpPr>
        <p:cNvPr id="60" name="Shape 60"/>
        <p:cNvGrpSpPr/>
        <p:nvPr/>
      </p:nvGrpSpPr>
      <p:grpSpPr>
        <a:xfrm>
          <a:off x="0" y="0"/>
          <a:ext cx="0" cy="0"/>
          <a:chOff x="0" y="0"/>
          <a:chExt cx="0" cy="0"/>
        </a:xfrm>
      </p:grpSpPr>
      <p:pic>
        <p:nvPicPr>
          <p:cNvPr id="61" name="Google Shape;61;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2" name="Google Shape;62;p8"/>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3" name="Google Shape;63;p8"/>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Summarize the Crucible exercise and explain how Jacob James’s team tackled the rope bridge obstacle.</a:t>
            </a:r>
            <a:endParaRPr sz="1800">
              <a:latin typeface="Roboto"/>
              <a:ea typeface="Roboto"/>
              <a:cs typeface="Roboto"/>
              <a:sym typeface="Roboto"/>
            </a:endParaRPr>
          </a:p>
        </p:txBody>
      </p:sp>
      <p:sp>
        <p:nvSpPr>
          <p:cNvPr id="64" name="Google Shape;64;p8"/>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65" name="Google Shape;65;p8"/>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_1_1_4">
    <p:bg>
      <p:bgPr>
        <a:solidFill>
          <a:srgbClr val="FFFFFF"/>
        </a:solidFill>
      </p:bgPr>
    </p:bg>
    <p:spTree>
      <p:nvGrpSpPr>
        <p:cNvPr id="66" name="Shape 66"/>
        <p:cNvGrpSpPr/>
        <p:nvPr/>
      </p:nvGrpSpPr>
      <p:grpSpPr>
        <a:xfrm>
          <a:off x="0" y="0"/>
          <a:ext cx="0" cy="0"/>
          <a:chOff x="0" y="0"/>
          <a:chExt cx="0" cy="0"/>
        </a:xfrm>
      </p:grpSpPr>
      <p:pic>
        <p:nvPicPr>
          <p:cNvPr id="67" name="Google Shape;67;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8" name="Google Shape;68;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9" name="Google Shape;69;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evidence supports the statement “for a long time, women were treated unequally throughout the armed forces”?</a:t>
            </a:r>
            <a:endParaRPr sz="1800">
              <a:latin typeface="Roboto"/>
              <a:ea typeface="Roboto"/>
              <a:cs typeface="Roboto"/>
              <a:sym typeface="Roboto"/>
            </a:endParaRPr>
          </a:p>
        </p:txBody>
      </p:sp>
      <p:sp>
        <p:nvSpPr>
          <p:cNvPr id="70" name="Google Shape;70;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71" name="Google Shape;71;p9"/>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_1">
    <p:bg>
      <p:bgPr>
        <a:solidFill>
          <a:srgbClr val="FFFFFF"/>
        </a:solidFill>
      </p:bgPr>
    </p:bg>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4" name="Google Shape;74;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5" name="Google Shape;75;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does the graph “A Growing Presence” show?</a:t>
            </a:r>
            <a:endParaRPr sz="1800">
              <a:latin typeface="Roboto"/>
              <a:ea typeface="Roboto"/>
              <a:cs typeface="Roboto"/>
              <a:sym typeface="Roboto"/>
            </a:endParaRPr>
          </a:p>
        </p:txBody>
      </p:sp>
      <p:sp>
        <p:nvSpPr>
          <p:cNvPr id="76" name="Google Shape;76;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77" name="Google Shape;77;p10"/>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content/dam/classroom-magazines/junior-scholastic/issues/2020-21/031521/the-battle-over-boot-camp/JS-031521-WomenMarines-WTK.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classroom_magazines/junior/issues/2020-21/031521/the-battle-over-boot-camp.html#1040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junior.scholastic.com/content/classroom_magazines/junior/issues/2020-21/031521/the-battle-over-boot-camp.html#1040L" TargetMode="External"/><Relationship Id="rId4" Type="http://schemas.openxmlformats.org/officeDocument/2006/relationships/hyperlink" Target="https://junior.scholastic.com/content/classroom_magazines/junior/issues/2020-21/031521/the-battle-over-boot-camp.html#1040L" TargetMode="External"/><Relationship Id="rId5" Type="http://schemas.openxmlformats.org/officeDocument/2006/relationships/hyperlink" Target="https://junior.scholastic.com/pages/text-sets/women-s-rights.html" TargetMode="External"/><Relationship Id="rId6" Type="http://schemas.openxmlformats.org/officeDocument/2006/relationships/hyperlink" Target="https://junior.scholastic.com/content/dam/classroom-magazines/junior-scholastic/issues/2020-21/031521/the-battle-over-boot-camp/JS-031521-WomenMarines-Timeline.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3" name="Shape 163"/>
        <p:cNvGrpSpPr/>
        <p:nvPr/>
      </p:nvGrpSpPr>
      <p:grpSpPr>
        <a:xfrm>
          <a:off x="0" y="0"/>
          <a:ext cx="0" cy="0"/>
          <a:chOff x="0" y="0"/>
          <a:chExt cx="0" cy="0"/>
        </a:xfrm>
      </p:grpSpPr>
      <p:sp>
        <p:nvSpPr>
          <p:cNvPr id="164" name="Google Shape;164;p22"/>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5" name="Google Shape;165;p22"/>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04" name="Google Shape;104;p14">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849750" y="3920675"/>
            <a:ext cx="7939500" cy="27486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6"/>
          <p:cNvGrpSpPr/>
          <p:nvPr/>
        </p:nvGrpSpPr>
        <p:grpSpPr>
          <a:xfrm>
            <a:off x="1197975" y="2732900"/>
            <a:ext cx="1550700" cy="690925"/>
            <a:chOff x="1197975" y="2732900"/>
            <a:chExt cx="1550700" cy="690925"/>
          </a:xfrm>
        </p:grpSpPr>
        <p:sp>
          <p:nvSpPr>
            <p:cNvPr id="121" name="Google Shape;121;p16"/>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armed forces</a:t>
              </a:r>
              <a:endParaRPr b="1" sz="1800">
                <a:latin typeface="Roboto"/>
                <a:ea typeface="Roboto"/>
                <a:cs typeface="Roboto"/>
                <a:sym typeface="Roboto"/>
              </a:endParaRPr>
            </a:p>
          </p:txBody>
        </p:sp>
        <p:sp>
          <p:nvSpPr>
            <p:cNvPr id="122" name="Google Shape;122;p16"/>
            <p:cNvSpPr/>
            <p:nvPr/>
          </p:nvSpPr>
          <p:spPr>
            <a:xfrm>
              <a:off x="1197975" y="2732900"/>
              <a:ext cx="1550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6"/>
          <p:cNvGrpSpPr/>
          <p:nvPr/>
        </p:nvGrpSpPr>
        <p:grpSpPr>
          <a:xfrm>
            <a:off x="3084850" y="2732900"/>
            <a:ext cx="1550700" cy="690925"/>
            <a:chOff x="3084850" y="2732900"/>
            <a:chExt cx="1550700" cy="690925"/>
          </a:xfrm>
        </p:grpSpPr>
        <p:sp>
          <p:nvSpPr>
            <p:cNvPr id="124" name="Google Shape;124;p16"/>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boot camp</a:t>
              </a:r>
              <a:endParaRPr b="1" sz="1800">
                <a:latin typeface="Roboto"/>
                <a:ea typeface="Roboto"/>
                <a:cs typeface="Roboto"/>
                <a:sym typeface="Roboto"/>
              </a:endParaRPr>
            </a:p>
          </p:txBody>
        </p:sp>
        <p:sp>
          <p:nvSpPr>
            <p:cNvPr id="125" name="Google Shape;125;p16"/>
            <p:cNvSpPr/>
            <p:nvPr/>
          </p:nvSpPr>
          <p:spPr>
            <a:xfrm>
              <a:off x="3084850" y="2732900"/>
              <a:ext cx="1550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16"/>
          <p:cNvGrpSpPr/>
          <p:nvPr/>
        </p:nvGrpSpPr>
        <p:grpSpPr>
          <a:xfrm>
            <a:off x="4968725" y="2743275"/>
            <a:ext cx="1550700" cy="690900"/>
            <a:chOff x="4968725" y="2743275"/>
            <a:chExt cx="1550700" cy="690900"/>
          </a:xfrm>
        </p:grpSpPr>
        <p:sp>
          <p:nvSpPr>
            <p:cNvPr id="127" name="Google Shape;127;p16"/>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integrate</a:t>
              </a:r>
              <a:endParaRPr b="1" sz="1800">
                <a:latin typeface="Roboto"/>
                <a:ea typeface="Roboto"/>
                <a:cs typeface="Roboto"/>
                <a:sym typeface="Roboto"/>
              </a:endParaRPr>
            </a:p>
          </p:txBody>
        </p:sp>
        <p:sp>
          <p:nvSpPr>
            <p:cNvPr id="128" name="Google Shape;128;p16"/>
            <p:cNvSpPr/>
            <p:nvPr/>
          </p:nvSpPr>
          <p:spPr>
            <a:xfrm>
              <a:off x="4968725" y="2743275"/>
              <a:ext cx="1550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16"/>
          <p:cNvGrpSpPr/>
          <p:nvPr/>
        </p:nvGrpSpPr>
        <p:grpSpPr>
          <a:xfrm>
            <a:off x="6852600" y="2743275"/>
            <a:ext cx="1550700" cy="690900"/>
            <a:chOff x="6852600" y="2743275"/>
            <a:chExt cx="1550700" cy="690900"/>
          </a:xfrm>
        </p:grpSpPr>
        <p:sp>
          <p:nvSpPr>
            <p:cNvPr id="130" name="Google Shape;130;p16"/>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segregated</a:t>
              </a:r>
              <a:endParaRPr b="1" sz="1800">
                <a:latin typeface="Roboto"/>
                <a:ea typeface="Roboto"/>
                <a:cs typeface="Roboto"/>
                <a:sym typeface="Roboto"/>
              </a:endParaRPr>
            </a:p>
          </p:txBody>
        </p:sp>
        <p:sp>
          <p:nvSpPr>
            <p:cNvPr id="131" name="Google Shape;131;p16"/>
            <p:cNvSpPr/>
            <p:nvPr/>
          </p:nvSpPr>
          <p:spPr>
            <a:xfrm>
              <a:off x="6852600" y="2743275"/>
              <a:ext cx="1550700" cy="6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0" name="Shape 140"/>
        <p:cNvGrpSpPr/>
        <p:nvPr/>
      </p:nvGrpSpPr>
      <p:grpSpPr>
        <a:xfrm>
          <a:off x="0" y="0"/>
          <a:ext cx="0" cy="0"/>
          <a:chOff x="0" y="0"/>
          <a:chExt cx="0" cy="0"/>
        </a:xfrm>
      </p:grpSpPr>
      <p:sp>
        <p:nvSpPr>
          <p:cNvPr id="141" name="Google Shape;141;p18"/>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5" name="Shape 145"/>
        <p:cNvGrpSpPr/>
        <p:nvPr/>
      </p:nvGrpSpPr>
      <p:grpSpPr>
        <a:xfrm>
          <a:off x="0" y="0"/>
          <a:ext cx="0" cy="0"/>
          <a:chOff x="0" y="0"/>
          <a:chExt cx="0" cy="0"/>
        </a:xfrm>
      </p:grpSpPr>
      <p:sp>
        <p:nvSpPr>
          <p:cNvPr id="146" name="Google Shape;146;p19"/>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0" name="Shape 150"/>
        <p:cNvGrpSpPr/>
        <p:nvPr/>
      </p:nvGrpSpPr>
      <p:grpSpPr>
        <a:xfrm>
          <a:off x="0" y="0"/>
          <a:ext cx="0" cy="0"/>
          <a:chOff x="0" y="0"/>
          <a:chExt cx="0" cy="0"/>
        </a:xfrm>
      </p:grpSpPr>
      <p:sp>
        <p:nvSpPr>
          <p:cNvPr id="151" name="Google Shape;151;p20"/>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5" name="Shape 155"/>
        <p:cNvGrpSpPr/>
        <p:nvPr/>
      </p:nvGrpSpPr>
      <p:grpSpPr>
        <a:xfrm>
          <a:off x="0" y="0"/>
          <a:ext cx="0" cy="0"/>
          <a:chOff x="0" y="0"/>
          <a:chExt cx="0" cy="0"/>
        </a:xfrm>
      </p:grpSpPr>
      <p:sp>
        <p:nvSpPr>
          <p:cNvPr id="156" name="Google Shape;156;p21">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a:hlinkClick r:id="rId4"/>
          </p:cNvPr>
          <p:cNvSpPr/>
          <p:nvPr/>
        </p:nvSpPr>
        <p:spPr>
          <a:xfrm>
            <a:off x="788475" y="418945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a:hlinkClick r:id="rId5"/>
          </p:cNvPr>
          <p:cNvSpPr/>
          <p:nvPr/>
        </p:nvSpPr>
        <p:spPr>
          <a:xfrm>
            <a:off x="4924550" y="418945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