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7315200" cx="9601200"/>
  <p:notesSz cx="6858000" cy="9144000"/>
  <p:embeddedFontLst>
    <p:embeddedFont>
      <p:font typeface="Roboto Black"/>
      <p:bold r:id="rId18"/>
      <p:boldItalic r:id="rId19"/>
    </p:embeddedFont>
    <p:embeddedFont>
      <p:font typeface="Roboto"/>
      <p:regular r:id="rId20"/>
      <p:bold r:id="rId21"/>
      <p:italic r:id="rId22"/>
      <p:boldItalic r:id="rId23"/>
    </p:embeddedFont>
    <p:embeddedFont>
      <p:font typeface="Lato"/>
      <p:regular r:id="rId24"/>
      <p:bold r:id="rId25"/>
      <p:italic r:id="rId26"/>
      <p:boldItalic r:id="rId27"/>
    </p:embeddedFont>
    <p:embeddedFont>
      <p:font typeface="Average"/>
      <p:regular r:id="rId28"/>
    </p:embeddedFont>
    <p:embeddedFont>
      <p:font typeface="Oswald"/>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024">
          <p15:clr>
            <a:srgbClr val="A4A3A4"/>
          </p15:clr>
        </p15:guide>
        <p15:guide id="2" pos="535">
          <p15:clr>
            <a:srgbClr val="9AA0A6"/>
          </p15:clr>
        </p15:guide>
        <p15:guide id="3" orient="horz" pos="79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1251C14-A4DA-4C22-82FB-F041CE94197D}">
  <a:tblStyle styleId="{81251C14-A4DA-4C22-82FB-F041CE94197D}"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24"/>
        <p:guide pos="535"/>
        <p:guide pos="792"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Lato-regular.fntdata"/><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Average-regular.fntdata"/><Relationship Id="rId27" Type="http://schemas.openxmlformats.org/officeDocument/2006/relationships/font" Target="fonts/La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swald-regular.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Oswald-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RobotoBlack-boldItalic.fntdata"/><Relationship Id="rId18" Type="http://schemas.openxmlformats.org/officeDocument/2006/relationships/font" Target="fonts/RobotoBlack-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8be032c5fd_0_0: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8be032c5f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9d1355fa81_0_43: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9d1355fa81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a38a5d8364_1_22: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a38a5d8364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a1d415a9c2_0_1: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a1d415a9c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a1d415a9c2_0_129: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a1d415a9c2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ac7b9457d6_0_7: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ac7b9457d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a1d415a9c2_0_244: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a1d415a9c2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a1d415a9c2_0_496: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a1d415a9c2_0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a1d415a9c2_0_674: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a1d415a9c2_0_6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c069a2f470_1_24: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c069a2f470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c069a2f470_1_28: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c069a2f470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hyperlink" Target="http://tk" TargetMode="External"/><Relationship Id="rId4" Type="http://schemas.openxmlformats.org/officeDocument/2006/relationships/hyperlink" Target="https://junior.scholastic.com/issues/2019-20/111119/he-fought-for-native-rights.html#930L" TargetMode="External"/><Relationship Id="rId5" Type="http://schemas.openxmlformats.org/officeDocument/2006/relationships/hyperlink" Target="https://www.tolerance.org/frameworks/teaching-hard-history/american-slavery/classroom-videos#forgotten-slavery"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premier.shutterstock.com/image/contributor/235973531" TargetMode="External"/><Relationship Id="rId3" Type="http://schemas.openxmlformats.org/officeDocument/2006/relationships/image" Target="../media/image1.png"/><Relationship Id="rId4"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CUSTOM_1">
    <p:spTree>
      <p:nvGrpSpPr>
        <p:cNvPr id="12" name="Shape 12"/>
        <p:cNvGrpSpPr/>
        <p:nvPr/>
      </p:nvGrpSpPr>
      <p:grpSpPr>
        <a:xfrm>
          <a:off x="0" y="0"/>
          <a:ext cx="0" cy="0"/>
          <a:chOff x="0" y="0"/>
          <a:chExt cx="0" cy="0"/>
        </a:xfrm>
      </p:grpSpPr>
      <p:sp>
        <p:nvSpPr>
          <p:cNvPr id="13" name="Google Shape;13;p2"/>
          <p:cNvSpPr txBox="1"/>
          <p:nvPr>
            <p:ph idx="1" type="body"/>
          </p:nvPr>
        </p:nvSpPr>
        <p:spPr>
          <a:xfrm>
            <a:off x="756450" y="3173950"/>
            <a:ext cx="8041200" cy="333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Closely 3">
  <p:cSld name="CUSTOM_2_2_1_1_1">
    <p:bg>
      <p:bgPr>
        <a:solidFill>
          <a:srgbClr val="FFFFFF"/>
        </a:solidFill>
      </p:bgPr>
    </p:bg>
    <p:spTree>
      <p:nvGrpSpPr>
        <p:cNvPr id="81" name="Shape 81"/>
        <p:cNvGrpSpPr/>
        <p:nvPr/>
      </p:nvGrpSpPr>
      <p:grpSpPr>
        <a:xfrm>
          <a:off x="0" y="0"/>
          <a:ext cx="0" cy="0"/>
          <a:chOff x="0" y="0"/>
          <a:chExt cx="0" cy="0"/>
        </a:xfrm>
      </p:grpSpPr>
      <p:pic>
        <p:nvPicPr>
          <p:cNvPr id="82" name="Google Shape;82;p11"/>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83" name="Google Shape;83;p11"/>
          <p:cNvSpPr txBox="1"/>
          <p:nvPr/>
        </p:nvSpPr>
        <p:spPr>
          <a:xfrm>
            <a:off x="626275" y="870375"/>
            <a:ext cx="38610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Closely</a:t>
            </a:r>
            <a:endParaRPr sz="4700">
              <a:solidFill>
                <a:srgbClr val="134F5C"/>
              </a:solidFill>
              <a:latin typeface="Oswald"/>
              <a:ea typeface="Oswald"/>
              <a:cs typeface="Oswald"/>
              <a:sym typeface="Oswald"/>
            </a:endParaRPr>
          </a:p>
        </p:txBody>
      </p:sp>
      <p:sp>
        <p:nvSpPr>
          <p:cNvPr id="84" name="Google Shape;84;p11"/>
          <p:cNvSpPr txBox="1"/>
          <p:nvPr/>
        </p:nvSpPr>
        <p:spPr>
          <a:xfrm>
            <a:off x="1304675" y="176322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What does Judy Heumann mean when she says </a:t>
            </a:r>
            <a:br>
              <a:rPr lang="en" sz="1800">
                <a:solidFill>
                  <a:schemeClr val="dk1"/>
                </a:solidFill>
                <a:latin typeface="Roboto"/>
                <a:ea typeface="Roboto"/>
                <a:cs typeface="Roboto"/>
                <a:sym typeface="Roboto"/>
              </a:rPr>
            </a:br>
            <a:r>
              <a:rPr lang="en" sz="1800">
                <a:solidFill>
                  <a:schemeClr val="dk1"/>
                </a:solidFill>
                <a:latin typeface="Roboto"/>
                <a:ea typeface="Roboto"/>
                <a:cs typeface="Roboto"/>
                <a:sym typeface="Roboto"/>
              </a:rPr>
              <a:t>“disability is a normal part of life”?</a:t>
            </a:r>
            <a:endParaRPr sz="1800">
              <a:latin typeface="Roboto"/>
              <a:ea typeface="Roboto"/>
              <a:cs typeface="Roboto"/>
              <a:sym typeface="Roboto"/>
            </a:endParaRPr>
          </a:p>
        </p:txBody>
      </p:sp>
      <p:sp>
        <p:nvSpPr>
          <p:cNvPr id="85" name="Google Shape;85;p11"/>
          <p:cNvSpPr/>
          <p:nvPr/>
        </p:nvSpPr>
        <p:spPr>
          <a:xfrm>
            <a:off x="801225" y="193587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3</a:t>
            </a:r>
            <a:endParaRPr sz="1800">
              <a:solidFill>
                <a:srgbClr val="FFFFFF"/>
              </a:solidFill>
              <a:latin typeface="Roboto Black"/>
              <a:ea typeface="Roboto Black"/>
              <a:cs typeface="Roboto Black"/>
              <a:sym typeface="Roboto Black"/>
            </a:endParaRPr>
          </a:p>
        </p:txBody>
      </p:sp>
      <p:sp>
        <p:nvSpPr>
          <p:cNvPr id="86" name="Google Shape;86;p11"/>
          <p:cNvSpPr txBox="1"/>
          <p:nvPr>
            <p:ph idx="1" type="body"/>
          </p:nvPr>
        </p:nvSpPr>
        <p:spPr>
          <a:xfrm>
            <a:off x="801225" y="2579025"/>
            <a:ext cx="8063400" cy="4056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oose a Task 1">
  <p:cSld name="CUSTOM_2_2_1_1_1_1">
    <p:bg>
      <p:bgPr>
        <a:solidFill>
          <a:srgbClr val="FFFFFF"/>
        </a:solidFill>
      </p:bgPr>
    </p:bg>
    <p:spTree>
      <p:nvGrpSpPr>
        <p:cNvPr id="87" name="Shape 87"/>
        <p:cNvGrpSpPr/>
        <p:nvPr/>
      </p:nvGrpSpPr>
      <p:grpSpPr>
        <a:xfrm>
          <a:off x="0" y="0"/>
          <a:ext cx="0" cy="0"/>
          <a:chOff x="0" y="0"/>
          <a:chExt cx="0" cy="0"/>
        </a:xfrm>
      </p:grpSpPr>
      <p:pic>
        <p:nvPicPr>
          <p:cNvPr id="88" name="Google Shape;88;p12"/>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89" name="Google Shape;89;p12">
            <a:hlinkClick r:id="rId3"/>
          </p:cNvPr>
          <p:cNvSpPr/>
          <p:nvPr/>
        </p:nvSpPr>
        <p:spPr>
          <a:xfrm>
            <a:off x="5107450" y="2381825"/>
            <a:ext cx="1416900" cy="670200"/>
          </a:xfrm>
          <a:prstGeom prst="rect">
            <a:avLst/>
          </a:prstGeom>
          <a:noFill/>
          <a:ln>
            <a:noFill/>
          </a:ln>
        </p:spPr>
        <p:txBody>
          <a:bodyPr anchorCtr="0" anchor="ctr" bIns="107350" lIns="107350" spcFirstLastPara="1" rIns="107350" wrap="square" tIns="107350">
            <a:noAutofit/>
          </a:bodyPr>
          <a:lstStyle/>
          <a:p>
            <a:pPr indent="0" lvl="0" marL="0" rtl="0" algn="l">
              <a:spcBef>
                <a:spcPts val="0"/>
              </a:spcBef>
              <a:spcAft>
                <a:spcPts val="0"/>
              </a:spcAft>
              <a:buNone/>
            </a:pPr>
            <a:r>
              <a:t/>
            </a:r>
            <a:endParaRPr/>
          </a:p>
        </p:txBody>
      </p:sp>
      <p:sp>
        <p:nvSpPr>
          <p:cNvPr id="90" name="Google Shape;90;p12">
            <a:hlinkClick r:id="rId4"/>
          </p:cNvPr>
          <p:cNvSpPr/>
          <p:nvPr/>
        </p:nvSpPr>
        <p:spPr>
          <a:xfrm>
            <a:off x="996775" y="4083900"/>
            <a:ext cx="2631900" cy="745500"/>
          </a:xfrm>
          <a:prstGeom prst="rect">
            <a:avLst/>
          </a:prstGeom>
          <a:noFill/>
          <a:ln>
            <a:noFill/>
          </a:ln>
        </p:spPr>
        <p:txBody>
          <a:bodyPr anchorCtr="0" anchor="ctr" bIns="107350" lIns="107350" spcFirstLastPara="1" rIns="107350" wrap="square" tIns="107350">
            <a:noAutofit/>
          </a:bodyPr>
          <a:lstStyle/>
          <a:p>
            <a:pPr indent="0" lvl="0" marL="0" rtl="0" algn="l">
              <a:spcBef>
                <a:spcPts val="0"/>
              </a:spcBef>
              <a:spcAft>
                <a:spcPts val="0"/>
              </a:spcAft>
              <a:buNone/>
            </a:pPr>
            <a:r>
              <a:t/>
            </a:r>
            <a:endParaRPr/>
          </a:p>
        </p:txBody>
      </p:sp>
      <p:sp>
        <p:nvSpPr>
          <p:cNvPr id="91" name="Google Shape;91;p12">
            <a:hlinkClick r:id="rId5"/>
          </p:cNvPr>
          <p:cNvSpPr/>
          <p:nvPr/>
        </p:nvSpPr>
        <p:spPr>
          <a:xfrm>
            <a:off x="5107450" y="4753200"/>
            <a:ext cx="3381600" cy="745500"/>
          </a:xfrm>
          <a:prstGeom prst="rect">
            <a:avLst/>
          </a:prstGeom>
          <a:noFill/>
          <a:ln>
            <a:noFill/>
          </a:ln>
        </p:spPr>
        <p:txBody>
          <a:bodyPr anchorCtr="0" anchor="ctr" bIns="107350" lIns="107350" spcFirstLastPara="1" rIns="107350" wrap="square" tIns="107350">
            <a:noAutofit/>
          </a:bodyPr>
          <a:lstStyle/>
          <a:p>
            <a:pPr indent="0" lvl="0" marL="0" rtl="0" algn="l">
              <a:spcBef>
                <a:spcPts val="0"/>
              </a:spcBef>
              <a:spcAft>
                <a:spcPts val="0"/>
              </a:spcAft>
              <a:buNone/>
            </a:pPr>
            <a:r>
              <a:t/>
            </a:r>
            <a:endParaRPr/>
          </a:p>
        </p:txBody>
      </p:sp>
      <p:graphicFrame>
        <p:nvGraphicFramePr>
          <p:cNvPr id="92" name="Google Shape;92;p12"/>
          <p:cNvGraphicFramePr/>
          <p:nvPr/>
        </p:nvGraphicFramePr>
        <p:xfrm>
          <a:off x="655800" y="1867890"/>
          <a:ext cx="3000000" cy="3000000"/>
        </p:xfrm>
        <a:graphic>
          <a:graphicData uri="http://schemas.openxmlformats.org/drawingml/2006/table">
            <a:tbl>
              <a:tblPr>
                <a:noFill/>
                <a:tableStyleId>{81251C14-A4DA-4C22-82FB-F041CE94197D}</a:tableStyleId>
              </a:tblPr>
              <a:tblGrid>
                <a:gridCol w="4123025"/>
                <a:gridCol w="4123025"/>
              </a:tblGrid>
              <a:tr h="2174875">
                <a:tc>
                  <a:txBody>
                    <a:bodyPr/>
                    <a:lstStyle/>
                    <a:p>
                      <a:pPr indent="0" lvl="0" marL="76200" marR="114300" rtl="0" algn="l">
                        <a:lnSpc>
                          <a:spcPct val="115000"/>
                        </a:lnSpc>
                        <a:spcBef>
                          <a:spcPts val="0"/>
                        </a:spcBef>
                        <a:spcAft>
                          <a:spcPts val="0"/>
                        </a:spcAft>
                        <a:buNone/>
                      </a:pPr>
                      <a:r>
                        <a:rPr lang="en" sz="1700">
                          <a:latin typeface="Lato"/>
                          <a:ea typeface="Lato"/>
                          <a:cs typeface="Lato"/>
                          <a:sym typeface="Lato"/>
                        </a:rPr>
                        <a:t>Interview someone who has a disability. Ask how the Americans with Disabilities Act affects their life. Then write an article similar to the sidebar “Celebrating Differences.”</a:t>
                      </a:r>
                      <a:endParaRPr i="1" sz="1700">
                        <a:latin typeface="Average"/>
                        <a:ea typeface="Average"/>
                        <a:cs typeface="Average"/>
                        <a:sym typeface="Average"/>
                      </a:endParaRPr>
                    </a:p>
                  </a:txBody>
                  <a:tcPr marT="457200" marB="90300" marR="6667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c>
                  <a:txBody>
                    <a:bodyPr/>
                    <a:lstStyle/>
                    <a:p>
                      <a:pPr indent="0" lvl="0" marL="76200" marR="114300" rtl="0" algn="l">
                        <a:lnSpc>
                          <a:spcPct val="115000"/>
                        </a:lnSpc>
                        <a:spcBef>
                          <a:spcPts val="0"/>
                        </a:spcBef>
                        <a:spcAft>
                          <a:spcPts val="0"/>
                        </a:spcAft>
                        <a:buNone/>
                      </a:pPr>
                      <a:r>
                        <a:rPr lang="en" sz="1700">
                          <a:solidFill>
                            <a:schemeClr val="dk1"/>
                          </a:solidFill>
                          <a:latin typeface="Lato"/>
                          <a:ea typeface="Lato"/>
                          <a:cs typeface="Lato"/>
                          <a:sym typeface="Lato"/>
                        </a:rPr>
                        <a:t>Reread the sidebar “Disability Rights Milestones.” Choose one of the events to research. Write an essay or create a slideshow to share your findings. Make sure to include relevant images.</a:t>
                      </a:r>
                      <a:endParaRPr sz="1700">
                        <a:solidFill>
                          <a:schemeClr val="dk1"/>
                        </a:solidFill>
                        <a:latin typeface="Lato"/>
                        <a:ea typeface="Lato"/>
                        <a:cs typeface="Lato"/>
                        <a:sym typeface="Lato"/>
                      </a:endParaRPr>
                    </a:p>
                  </a:txBody>
                  <a:tcPr marT="457200" marB="90300" marR="66675" marL="6667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r>
              <a:tr h="2344275">
                <a:tc>
                  <a:txBody>
                    <a:bodyPr/>
                    <a:lstStyle/>
                    <a:p>
                      <a:pPr indent="0" lvl="0" marL="76200" marR="114300" rtl="0" algn="l">
                        <a:lnSpc>
                          <a:spcPct val="115000"/>
                        </a:lnSpc>
                        <a:spcBef>
                          <a:spcPts val="0"/>
                        </a:spcBef>
                        <a:spcAft>
                          <a:spcPts val="0"/>
                        </a:spcAft>
                        <a:buNone/>
                      </a:pPr>
                      <a:r>
                        <a:rPr lang="en" sz="1700">
                          <a:solidFill>
                            <a:schemeClr val="dk1"/>
                          </a:solidFill>
                          <a:latin typeface="Lato"/>
                          <a:ea typeface="Lato"/>
                          <a:cs typeface="Lato"/>
                          <a:sym typeface="Lato"/>
                        </a:rPr>
                        <a:t>Think about what you learned about some of the challenges people with disabilities face. Create a public service announcement to promote inclusivity or combat bullying of people with disabilities. It could be a poster, a video, or an audio message.</a:t>
                      </a:r>
                      <a:endParaRPr sz="1700">
                        <a:solidFill>
                          <a:schemeClr val="dk1"/>
                        </a:solidFill>
                        <a:latin typeface="Lato"/>
                        <a:ea typeface="Lato"/>
                        <a:cs typeface="Lato"/>
                        <a:sym typeface="Lato"/>
                      </a:endParaRPr>
                    </a:p>
                  </a:txBody>
                  <a:tcPr marT="457200" marB="90300" marR="264675" marL="6667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c>
                  <a:txBody>
                    <a:bodyPr/>
                    <a:lstStyle/>
                    <a:p>
                      <a:pPr indent="0" lvl="0" marL="76200" marR="114300" rtl="0" algn="l">
                        <a:lnSpc>
                          <a:spcPct val="115000"/>
                        </a:lnSpc>
                        <a:spcBef>
                          <a:spcPts val="0"/>
                        </a:spcBef>
                        <a:spcAft>
                          <a:spcPts val="0"/>
                        </a:spcAft>
                        <a:buNone/>
                      </a:pPr>
                      <a:r>
                        <a:rPr lang="en" sz="1700">
                          <a:solidFill>
                            <a:schemeClr val="dk1"/>
                          </a:solidFill>
                          <a:latin typeface="Lato"/>
                          <a:ea typeface="Lato"/>
                          <a:cs typeface="Lato"/>
                          <a:sym typeface="Lato"/>
                        </a:rPr>
                        <a:t>Respond to the “Write About It!” prompt: </a:t>
                      </a:r>
                      <a:r>
                        <a:rPr i="1" lang="en" sz="1700">
                          <a:solidFill>
                            <a:schemeClr val="dk1"/>
                          </a:solidFill>
                          <a:latin typeface="Lato"/>
                          <a:ea typeface="Lato"/>
                          <a:cs typeface="Lato"/>
                          <a:sym typeface="Lato"/>
                        </a:rPr>
                        <a:t>How has the ADA helped improve life for people who have disabilities? What challenges do they still face? Include details from the article to support your ideas.</a:t>
                      </a:r>
                      <a:endParaRPr i="1" sz="1700">
                        <a:solidFill>
                          <a:schemeClr val="dk1"/>
                        </a:solidFill>
                        <a:latin typeface="Lato"/>
                        <a:ea typeface="Lato"/>
                        <a:cs typeface="Lato"/>
                        <a:sym typeface="Lato"/>
                      </a:endParaRPr>
                    </a:p>
                  </a:txBody>
                  <a:tcPr marT="457200" marB="90300" marR="66675" marL="6667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r>
            </a:tbl>
          </a:graphicData>
        </a:graphic>
      </p:graphicFrame>
      <p:sp>
        <p:nvSpPr>
          <p:cNvPr id="93" name="Google Shape;93;p12"/>
          <p:cNvSpPr txBox="1"/>
          <p:nvPr/>
        </p:nvSpPr>
        <p:spPr>
          <a:xfrm>
            <a:off x="5032775" y="1027350"/>
            <a:ext cx="4225800" cy="6123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lang="en" sz="1800">
                <a:latin typeface="Roboto"/>
                <a:ea typeface="Roboto"/>
                <a:cs typeface="Roboto"/>
                <a:sym typeface="Roboto"/>
              </a:rPr>
              <a:t>Click the red button to follow the link. Write your response on the next slide.</a:t>
            </a:r>
            <a:endParaRPr sz="1800">
              <a:solidFill>
                <a:srgbClr val="134F5C"/>
              </a:solidFill>
              <a:latin typeface="Roboto"/>
              <a:ea typeface="Roboto"/>
              <a:cs typeface="Roboto"/>
              <a:sym typeface="Roboto"/>
            </a:endParaRPr>
          </a:p>
        </p:txBody>
      </p:sp>
      <p:sp>
        <p:nvSpPr>
          <p:cNvPr id="94" name="Google Shape;94;p12"/>
          <p:cNvSpPr/>
          <p:nvPr/>
        </p:nvSpPr>
        <p:spPr>
          <a:xfrm>
            <a:off x="829800" y="1941475"/>
            <a:ext cx="24735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lang="en" sz="1800">
                <a:solidFill>
                  <a:srgbClr val="FFFFFF"/>
                </a:solidFill>
                <a:latin typeface="Roboto Black"/>
                <a:ea typeface="Roboto Black"/>
                <a:cs typeface="Roboto Black"/>
                <a:sym typeface="Roboto Black"/>
              </a:rPr>
              <a:t>1.</a:t>
            </a:r>
            <a:r>
              <a:rPr b="1" lang="en" sz="1800">
                <a:solidFill>
                  <a:srgbClr val="FFFFFF"/>
                </a:solidFill>
                <a:latin typeface="Roboto"/>
                <a:ea typeface="Roboto"/>
                <a:cs typeface="Roboto"/>
                <a:sym typeface="Roboto"/>
              </a:rPr>
              <a:t> Interview someone.</a:t>
            </a:r>
            <a:endParaRPr b="1" sz="1800">
              <a:solidFill>
                <a:srgbClr val="FFFFFF"/>
              </a:solidFill>
              <a:latin typeface="Roboto"/>
              <a:ea typeface="Roboto"/>
              <a:cs typeface="Roboto"/>
              <a:sym typeface="Roboto"/>
            </a:endParaRPr>
          </a:p>
        </p:txBody>
      </p:sp>
      <p:sp>
        <p:nvSpPr>
          <p:cNvPr id="95" name="Google Shape;95;p12"/>
          <p:cNvSpPr/>
          <p:nvPr/>
        </p:nvSpPr>
        <p:spPr>
          <a:xfrm>
            <a:off x="4947375" y="1941475"/>
            <a:ext cx="27297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lang="en" sz="1800">
                <a:solidFill>
                  <a:srgbClr val="FFFFFF"/>
                </a:solidFill>
                <a:latin typeface="Roboto Black"/>
                <a:ea typeface="Roboto Black"/>
                <a:cs typeface="Roboto Black"/>
                <a:sym typeface="Roboto Black"/>
              </a:rPr>
              <a:t>2.</a:t>
            </a:r>
            <a:r>
              <a:rPr b="1" lang="en" sz="1800">
                <a:solidFill>
                  <a:srgbClr val="FFFFFF"/>
                </a:solidFill>
                <a:latin typeface="Roboto"/>
                <a:ea typeface="Roboto"/>
                <a:cs typeface="Roboto"/>
                <a:sym typeface="Roboto"/>
              </a:rPr>
              <a:t> Research a milestone.</a:t>
            </a:r>
            <a:endParaRPr b="1" sz="1800">
              <a:solidFill>
                <a:srgbClr val="FFFFFF"/>
              </a:solidFill>
              <a:latin typeface="Roboto"/>
              <a:ea typeface="Roboto"/>
              <a:cs typeface="Roboto"/>
              <a:sym typeface="Roboto"/>
            </a:endParaRPr>
          </a:p>
        </p:txBody>
      </p:sp>
      <p:sp>
        <p:nvSpPr>
          <p:cNvPr id="96" name="Google Shape;96;p12"/>
          <p:cNvSpPr/>
          <p:nvPr/>
        </p:nvSpPr>
        <p:spPr>
          <a:xfrm>
            <a:off x="829800" y="4114575"/>
            <a:ext cx="17352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lang="en" sz="1800">
                <a:solidFill>
                  <a:srgbClr val="FFFFFF"/>
                </a:solidFill>
                <a:latin typeface="Roboto Black"/>
                <a:ea typeface="Roboto Black"/>
                <a:cs typeface="Roboto Black"/>
                <a:sym typeface="Roboto Black"/>
              </a:rPr>
              <a:t>3. </a:t>
            </a:r>
            <a:r>
              <a:rPr b="1" lang="en" sz="1800">
                <a:solidFill>
                  <a:srgbClr val="FFFFFF"/>
                </a:solidFill>
                <a:latin typeface="Roboto"/>
                <a:ea typeface="Roboto"/>
                <a:cs typeface="Roboto"/>
                <a:sym typeface="Roboto"/>
              </a:rPr>
              <a:t>Make a PSA.</a:t>
            </a:r>
            <a:endParaRPr b="1" sz="1800">
              <a:solidFill>
                <a:srgbClr val="FFFFFF"/>
              </a:solidFill>
              <a:latin typeface="Roboto"/>
              <a:ea typeface="Roboto"/>
              <a:cs typeface="Roboto"/>
              <a:sym typeface="Roboto"/>
            </a:endParaRPr>
          </a:p>
        </p:txBody>
      </p:sp>
      <p:sp>
        <p:nvSpPr>
          <p:cNvPr id="97" name="Google Shape;97;p12"/>
          <p:cNvSpPr/>
          <p:nvPr/>
        </p:nvSpPr>
        <p:spPr>
          <a:xfrm>
            <a:off x="4947375" y="4114575"/>
            <a:ext cx="20361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100"/>
              </a:spcBef>
              <a:spcAft>
                <a:spcPts val="100"/>
              </a:spcAft>
              <a:buNone/>
            </a:pPr>
            <a:r>
              <a:rPr lang="en" sz="1800">
                <a:solidFill>
                  <a:srgbClr val="FFFFFF"/>
                </a:solidFill>
                <a:latin typeface="Roboto Black"/>
                <a:ea typeface="Roboto Black"/>
                <a:cs typeface="Roboto Black"/>
                <a:sym typeface="Roboto Black"/>
              </a:rPr>
              <a:t>4.</a:t>
            </a:r>
            <a:r>
              <a:rPr b="1" lang="en" sz="1800">
                <a:solidFill>
                  <a:srgbClr val="FFFFFF"/>
                </a:solidFill>
                <a:latin typeface="Roboto"/>
                <a:ea typeface="Roboto"/>
                <a:cs typeface="Roboto"/>
                <a:sym typeface="Roboto"/>
              </a:rPr>
              <a:t> Write an essay.</a:t>
            </a:r>
            <a:endParaRPr b="1" sz="1800">
              <a:solidFill>
                <a:srgbClr val="FFFFFF"/>
              </a:solidFill>
              <a:latin typeface="Roboto"/>
              <a:ea typeface="Roboto"/>
              <a:cs typeface="Roboto"/>
              <a:sym typeface="Roboto"/>
            </a:endParaRPr>
          </a:p>
        </p:txBody>
      </p:sp>
      <p:sp>
        <p:nvSpPr>
          <p:cNvPr id="98" name="Google Shape;98;p12"/>
          <p:cNvSpPr txBox="1"/>
          <p:nvPr/>
        </p:nvSpPr>
        <p:spPr>
          <a:xfrm>
            <a:off x="626275" y="870375"/>
            <a:ext cx="42897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Choose a Task</a:t>
            </a:r>
            <a:endParaRPr sz="4700">
              <a:solidFill>
                <a:srgbClr val="134F5C"/>
              </a:solidFill>
              <a:latin typeface="Oswald"/>
              <a:ea typeface="Oswald"/>
              <a:cs typeface="Oswald"/>
              <a:sym typeface="Oswa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oose a Task 2">
  <p:cSld name="CUSTOM_2_2_1_1_1_2">
    <p:bg>
      <p:bgPr>
        <a:solidFill>
          <a:srgbClr val="FFFFFF"/>
        </a:solidFill>
      </p:bgPr>
    </p:bg>
    <p:spTree>
      <p:nvGrpSpPr>
        <p:cNvPr id="99" name="Shape 99"/>
        <p:cNvGrpSpPr/>
        <p:nvPr/>
      </p:nvGrpSpPr>
      <p:grpSpPr>
        <a:xfrm>
          <a:off x="0" y="0"/>
          <a:ext cx="0" cy="0"/>
          <a:chOff x="0" y="0"/>
          <a:chExt cx="0" cy="0"/>
        </a:xfrm>
      </p:grpSpPr>
      <p:sp>
        <p:nvSpPr>
          <p:cNvPr id="100" name="Google Shape;100;p13"/>
          <p:cNvSpPr txBox="1"/>
          <p:nvPr>
            <p:ph idx="1" type="body"/>
          </p:nvPr>
        </p:nvSpPr>
        <p:spPr>
          <a:xfrm>
            <a:off x="768975" y="1865225"/>
            <a:ext cx="8063400" cy="45972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pic>
        <p:nvPicPr>
          <p:cNvPr id="101" name="Google Shape;101;p13"/>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102" name="Google Shape;102;p13"/>
          <p:cNvSpPr txBox="1"/>
          <p:nvPr/>
        </p:nvSpPr>
        <p:spPr>
          <a:xfrm>
            <a:off x="5263875" y="998525"/>
            <a:ext cx="3079500" cy="6123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b="1" lang="en" sz="1800">
                <a:latin typeface="Lato"/>
                <a:ea typeface="Lato"/>
                <a:cs typeface="Lato"/>
                <a:sym typeface="Lato"/>
              </a:rPr>
              <a:t>I chose task number ________.</a:t>
            </a:r>
            <a:endParaRPr sz="1800">
              <a:solidFill>
                <a:srgbClr val="134F5C"/>
              </a:solidFill>
              <a:latin typeface="Lato"/>
              <a:ea typeface="Lato"/>
              <a:cs typeface="Lato"/>
              <a:sym typeface="Lato"/>
            </a:endParaRPr>
          </a:p>
        </p:txBody>
      </p:sp>
      <p:sp>
        <p:nvSpPr>
          <p:cNvPr id="103" name="Google Shape;103;p13"/>
          <p:cNvSpPr txBox="1"/>
          <p:nvPr/>
        </p:nvSpPr>
        <p:spPr>
          <a:xfrm>
            <a:off x="626275" y="870375"/>
            <a:ext cx="42897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Choose a Task</a:t>
            </a:r>
            <a:endParaRPr sz="4700">
              <a:solidFill>
                <a:srgbClr val="134F5C"/>
              </a:solidFill>
              <a:latin typeface="Oswald"/>
              <a:ea typeface="Oswald"/>
              <a:cs typeface="Oswald"/>
              <a:sym typeface="Oswa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rections">
  <p:cSld name="TITLE_2">
    <p:spTree>
      <p:nvGrpSpPr>
        <p:cNvPr id="14" name="Shape 14"/>
        <p:cNvGrpSpPr/>
        <p:nvPr/>
      </p:nvGrpSpPr>
      <p:grpSpPr>
        <a:xfrm>
          <a:off x="0" y="0"/>
          <a:ext cx="0" cy="0"/>
          <a:chOff x="0" y="0"/>
          <a:chExt cx="0" cy="0"/>
        </a:xfrm>
      </p:grpSpPr>
      <p:sp>
        <p:nvSpPr>
          <p:cNvPr id="15" name="Google Shape;15;p3"/>
          <p:cNvSpPr txBox="1"/>
          <p:nvPr>
            <p:ph idx="12" type="sldNum"/>
          </p:nvPr>
        </p:nvSpPr>
        <p:spPr>
          <a:xfrm>
            <a:off x="8896081" y="6632131"/>
            <a:ext cx="576000" cy="559800"/>
          </a:xfrm>
          <a:prstGeom prst="rect">
            <a:avLst/>
          </a:prstGeom>
        </p:spPr>
        <p:txBody>
          <a:bodyPr anchorCtr="0" anchor="ctr" bIns="107350" lIns="107350" spcFirstLastPara="1" rIns="107350" wrap="square" tIns="1073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6" name="Google Shape;16;p3"/>
          <p:cNvSpPr txBox="1"/>
          <p:nvPr/>
        </p:nvSpPr>
        <p:spPr>
          <a:xfrm>
            <a:off x="180325" y="1130075"/>
            <a:ext cx="8252100" cy="624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This is your copy of a </a:t>
            </a:r>
            <a:r>
              <a:rPr i="1" lang="en"/>
              <a:t>Junior Scholastic</a:t>
            </a:r>
            <a:r>
              <a:rPr lang="en"/>
              <a:t> Google Slide</a:t>
            </a:r>
            <a:r>
              <a:rPr lang="en"/>
              <a:t>s activity</a:t>
            </a:r>
            <a:r>
              <a:rPr lang="en"/>
              <a:t>. You can use these slides as-is, or customize them to fit your needs. To edit any objects that are locked down, click </a:t>
            </a:r>
            <a:r>
              <a:rPr b="1" lang="en"/>
              <a:t>Slide → Edit master.</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HOW TO ASSIGN THIS ACTIVITY:</a:t>
            </a:r>
            <a:endParaRPr b="1"/>
          </a:p>
          <a:p>
            <a:pPr indent="-317500" lvl="0" marL="457200" rtl="0" algn="l">
              <a:spcBef>
                <a:spcPts val="0"/>
              </a:spcBef>
              <a:spcAft>
                <a:spcPts val="0"/>
              </a:spcAft>
              <a:buSzPts val="1400"/>
              <a:buChar char="●"/>
            </a:pPr>
            <a:r>
              <a:rPr lang="en"/>
              <a:t>If you’re assigning this activity through Google Classroom, make sure to select </a:t>
            </a:r>
            <a:br>
              <a:rPr lang="en"/>
            </a:br>
            <a:r>
              <a:rPr b="1" lang="en"/>
              <a:t>“Make a copy for each student”</a:t>
            </a:r>
            <a:r>
              <a:rPr lang="en"/>
              <a:t> from the dropdown menu. </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If you’re using Microsoft Teams, you can also click </a:t>
            </a:r>
            <a:r>
              <a:rPr b="1" lang="en"/>
              <a:t>File </a:t>
            </a:r>
            <a:r>
              <a:rPr b="1" lang="en">
                <a:solidFill>
                  <a:srgbClr val="000000"/>
                </a:solidFill>
              </a:rPr>
              <a:t>→</a:t>
            </a:r>
            <a:r>
              <a:rPr b="1" lang="en"/>
              <a:t> Download </a:t>
            </a:r>
            <a:r>
              <a:rPr b="1" lang="en">
                <a:solidFill>
                  <a:srgbClr val="000000"/>
                </a:solidFill>
              </a:rPr>
              <a:t>→ </a:t>
            </a:r>
            <a:br>
              <a:rPr b="1" lang="en">
                <a:solidFill>
                  <a:srgbClr val="000000"/>
                </a:solidFill>
              </a:rPr>
            </a:br>
            <a:r>
              <a:rPr b="1" lang="en">
                <a:solidFill>
                  <a:srgbClr val="000000"/>
                </a:solidFill>
              </a:rPr>
              <a:t>Microsoft Powerpoint</a:t>
            </a:r>
            <a:r>
              <a:rPr lang="en">
                <a:solidFill>
                  <a:srgbClr val="000000"/>
                </a:solidFill>
              </a:rPr>
              <a:t> for a version of this activity that you can upload to Teams.</a:t>
            </a:r>
            <a:endParaRPr>
              <a:solidFill>
                <a:srgbClr val="000000"/>
              </a:solidFill>
            </a:endParaRPr>
          </a:p>
          <a:p>
            <a:pPr indent="0" lvl="0" marL="0" rtl="0" algn="l">
              <a:spcBef>
                <a:spcPts val="0"/>
              </a:spcBef>
              <a:spcAft>
                <a:spcPts val="0"/>
              </a:spcAft>
              <a:buNone/>
            </a:pPr>
            <a:r>
              <a:t/>
            </a:r>
            <a:endParaRPr/>
          </a:p>
          <a:p>
            <a:pPr indent="-317500" lvl="0" marL="457200" rtl="0" algn="l">
              <a:spcBef>
                <a:spcPts val="0"/>
              </a:spcBef>
              <a:spcAft>
                <a:spcPts val="0"/>
              </a:spcAft>
              <a:buClr>
                <a:srgbClr val="000000"/>
              </a:buClr>
              <a:buSzPts val="1400"/>
              <a:buChar char="●"/>
            </a:pPr>
            <a:r>
              <a:rPr lang="en">
                <a:solidFill>
                  <a:srgbClr val="000000"/>
                </a:solidFill>
              </a:rPr>
              <a:t>You can also </a:t>
            </a:r>
            <a:r>
              <a:rPr lang="en"/>
              <a:t>have</a:t>
            </a:r>
            <a:r>
              <a:rPr lang="en">
                <a:solidFill>
                  <a:srgbClr val="000000"/>
                </a:solidFill>
              </a:rPr>
              <a:t> your students make their own copies of this activity:</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Click the </a:t>
            </a:r>
            <a:r>
              <a:rPr b="1" lang="en">
                <a:solidFill>
                  <a:srgbClr val="000000"/>
                </a:solidFill>
              </a:rPr>
              <a:t>Share</a:t>
            </a:r>
            <a:r>
              <a:rPr lang="en">
                <a:solidFill>
                  <a:srgbClr val="000000"/>
                </a:solidFill>
              </a:rPr>
              <a:t> button at the top-right</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Click </a:t>
            </a:r>
            <a:r>
              <a:rPr b="1" lang="en">
                <a:solidFill>
                  <a:srgbClr val="000000"/>
                </a:solidFill>
              </a:rPr>
              <a:t>“Copy Link</a:t>
            </a:r>
            <a:r>
              <a:rPr lang="en">
                <a:solidFill>
                  <a:srgbClr val="000000"/>
                </a:solidFill>
              </a:rPr>
              <a:t>,</a:t>
            </a:r>
            <a:r>
              <a:rPr b="1" lang="en">
                <a:solidFill>
                  <a:srgbClr val="000000"/>
                </a:solidFill>
              </a:rPr>
              <a:t>”</a:t>
            </a:r>
            <a:r>
              <a:rPr lang="en">
                <a:solidFill>
                  <a:srgbClr val="000000"/>
                </a:solidFill>
              </a:rPr>
              <a:t> then paste the URL into an email or assignment (don’t share it yet!)</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At the end of the URL, change the word </a:t>
            </a:r>
            <a:r>
              <a:rPr b="1" lang="en">
                <a:solidFill>
                  <a:srgbClr val="000000"/>
                </a:solidFill>
              </a:rPr>
              <a:t>edit</a:t>
            </a:r>
            <a:r>
              <a:rPr lang="en">
                <a:solidFill>
                  <a:srgbClr val="000000"/>
                </a:solidFill>
              </a:rPr>
              <a:t> to </a:t>
            </a:r>
            <a:r>
              <a:rPr b="1" lang="en">
                <a:solidFill>
                  <a:srgbClr val="000000"/>
                </a:solidFill>
              </a:rPr>
              <a:t>copy</a:t>
            </a:r>
            <a:r>
              <a:rPr lang="en">
                <a:solidFill>
                  <a:srgbClr val="000000"/>
                </a:solidFill>
              </a:rPr>
              <a:t>, like so:</a:t>
            </a:r>
            <a:endParaRPr>
              <a:solidFill>
                <a:srgbClr val="000000"/>
              </a:solidFill>
            </a:endParaRPr>
          </a:p>
          <a:p>
            <a:pPr indent="0" lvl="0" marL="0" rtl="0" algn="l">
              <a:spcBef>
                <a:spcPts val="0"/>
              </a:spcBef>
              <a:spcAft>
                <a:spcPts val="0"/>
              </a:spcAft>
              <a:buNone/>
            </a:pPr>
            <a:r>
              <a:t/>
            </a:r>
            <a:endParaRPr>
              <a:solidFill>
                <a:srgbClr val="000000"/>
              </a:solidFill>
            </a:endParaRPr>
          </a:p>
          <a:p>
            <a:pPr indent="457200" lvl="0" marL="457200" rtl="0" algn="l">
              <a:spcBef>
                <a:spcPts val="0"/>
              </a:spcBef>
              <a:spcAft>
                <a:spcPts val="0"/>
              </a:spcAft>
              <a:buNone/>
            </a:pPr>
            <a:r>
              <a:rPr lang="en" u="sng">
                <a:solidFill>
                  <a:srgbClr val="000000"/>
                </a:solidFill>
              </a:rPr>
              <a:t>https://docs.google.com/presentation/d/[. . . ]/</a:t>
            </a:r>
            <a:r>
              <a:rPr b="1" lang="en" u="sng">
                <a:solidFill>
                  <a:srgbClr val="000000"/>
                </a:solidFill>
                <a:highlight>
                  <a:srgbClr val="FFF200"/>
                </a:highlight>
              </a:rPr>
              <a:t>edit</a:t>
            </a:r>
            <a:r>
              <a:rPr lang="en" u="sng">
                <a:solidFill>
                  <a:srgbClr val="000000"/>
                </a:solidFill>
              </a:rPr>
              <a:t>?usp=sharing</a:t>
            </a:r>
            <a:endParaRPr u="sng">
              <a:solidFill>
                <a:srgbClr val="000000"/>
              </a:solidFill>
            </a:endParaRPr>
          </a:p>
          <a:p>
            <a:pPr indent="0" lvl="0" marL="457200" rtl="0" algn="l">
              <a:spcBef>
                <a:spcPts val="0"/>
              </a:spcBef>
              <a:spcAft>
                <a:spcPts val="0"/>
              </a:spcAft>
              <a:buNone/>
            </a:pPr>
            <a:r>
              <a:t/>
            </a:r>
            <a:endParaRPr>
              <a:solidFill>
                <a:srgbClr val="000000"/>
              </a:solidFill>
            </a:endParaRPr>
          </a:p>
          <a:p>
            <a:pPr indent="0" lvl="0" marL="457200" rtl="0" algn="l">
              <a:spcBef>
                <a:spcPts val="0"/>
              </a:spcBef>
              <a:spcAft>
                <a:spcPts val="0"/>
              </a:spcAft>
              <a:buNone/>
            </a:pPr>
            <a:r>
              <a:t/>
            </a:r>
            <a:endParaRPr>
              <a:solidFill>
                <a:srgbClr val="000000"/>
              </a:solidFill>
            </a:endParaRPr>
          </a:p>
          <a:p>
            <a:pPr indent="457200" lvl="0" marL="457200" rtl="0" algn="l">
              <a:spcBef>
                <a:spcPts val="0"/>
              </a:spcBef>
              <a:spcAft>
                <a:spcPts val="0"/>
              </a:spcAft>
              <a:buNone/>
            </a:pPr>
            <a:r>
              <a:rPr lang="en" u="sng">
                <a:solidFill>
                  <a:srgbClr val="000000"/>
                </a:solidFill>
              </a:rPr>
              <a:t>https://docs.google.com/pr</a:t>
            </a:r>
            <a:r>
              <a:rPr lang="en" u="sng"/>
              <a:t>esentation/d/[. . . ]/</a:t>
            </a:r>
            <a:r>
              <a:rPr b="1" lang="en" u="sng">
                <a:highlight>
                  <a:srgbClr val="FFF200"/>
                </a:highlight>
              </a:rPr>
              <a:t>copy</a:t>
            </a:r>
            <a:r>
              <a:rPr lang="en" u="sng"/>
              <a:t>?usp=sharing</a:t>
            </a:r>
            <a:endParaRPr u="sng">
              <a:solidFill>
                <a:srgbClr val="000000"/>
              </a:solidFill>
            </a:endParaRPr>
          </a:p>
          <a:p>
            <a:pPr indent="0" lvl="0" marL="0" rtl="0" algn="l">
              <a:spcBef>
                <a:spcPts val="0"/>
              </a:spcBef>
              <a:spcAft>
                <a:spcPts val="0"/>
              </a:spcAft>
              <a:buNone/>
            </a:pPr>
            <a:r>
              <a:t/>
            </a:r>
            <a:endParaRPr/>
          </a:p>
          <a:p>
            <a:pPr indent="0" lvl="0" marL="0" rtl="0" algn="l">
              <a:spcBef>
                <a:spcPts val="0"/>
              </a:spcBef>
              <a:spcAft>
                <a:spcPts val="0"/>
              </a:spcAft>
              <a:buNone/>
            </a:pPr>
            <a:r>
              <a:rPr b="1" lang="en" sz="2800">
                <a:solidFill>
                  <a:srgbClr val="FF0000"/>
                </a:solidFill>
              </a:rPr>
              <a:t>Don’t forget: Delete this slide before sharing the activity with students.</a:t>
            </a:r>
            <a:endParaRPr b="1" sz="2800">
              <a:solidFill>
                <a:srgbClr val="FF0000"/>
              </a:solidFill>
            </a:endParaRPr>
          </a:p>
          <a:p>
            <a:pPr indent="0" lvl="0" marL="0" rtl="0" algn="l">
              <a:spcBef>
                <a:spcPts val="0"/>
              </a:spcBef>
              <a:spcAft>
                <a:spcPts val="0"/>
              </a:spcAft>
              <a:buNone/>
            </a:pPr>
            <a:r>
              <a:t/>
            </a:r>
            <a:endParaRPr b="1" sz="1600">
              <a:solidFill>
                <a:srgbClr val="CC0000"/>
              </a:solidFill>
            </a:endParaRPr>
          </a:p>
          <a:p>
            <a:pPr indent="0" lvl="0" marL="0" rtl="0" algn="l">
              <a:spcBef>
                <a:spcPts val="0"/>
              </a:spcBef>
              <a:spcAft>
                <a:spcPts val="0"/>
              </a:spcAft>
              <a:buNone/>
            </a:pPr>
            <a:r>
              <a:rPr lang="en"/>
              <a:t>Thank you for teaching with </a:t>
            </a:r>
            <a:r>
              <a:rPr i="1" lang="en"/>
              <a:t>Junior Scholastic</a:t>
            </a:r>
            <a:r>
              <a:rPr lang="en"/>
              <a:t>!</a:t>
            </a:r>
            <a:endParaRPr/>
          </a:p>
        </p:txBody>
      </p:sp>
      <p:sp>
        <p:nvSpPr>
          <p:cNvPr id="17" name="Google Shape;17;p3"/>
          <p:cNvSpPr/>
          <p:nvPr/>
        </p:nvSpPr>
        <p:spPr>
          <a:xfrm>
            <a:off x="4764975" y="4913773"/>
            <a:ext cx="279300" cy="303300"/>
          </a:xfrm>
          <a:prstGeom prst="down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 name="Google Shape;18;p3"/>
          <p:cNvPicPr preferRelativeResize="0"/>
          <p:nvPr/>
        </p:nvPicPr>
        <p:blipFill>
          <a:blip r:embed="rId2">
            <a:alphaModFix/>
          </a:blip>
          <a:stretch>
            <a:fillRect/>
          </a:stretch>
        </p:blipFill>
        <p:spPr>
          <a:xfrm>
            <a:off x="7376375" y="2265050"/>
            <a:ext cx="1883750" cy="11189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pic>
      <p:sp>
        <p:nvSpPr>
          <p:cNvPr id="19" name="Google Shape;19;p3"/>
          <p:cNvSpPr txBox="1"/>
          <p:nvPr/>
        </p:nvSpPr>
        <p:spPr>
          <a:xfrm>
            <a:off x="214400" y="809475"/>
            <a:ext cx="6050100" cy="5952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 sz="3100">
                <a:solidFill>
                  <a:srgbClr val="FF0000"/>
                </a:solidFill>
                <a:latin typeface="Roboto"/>
                <a:ea typeface="Roboto"/>
                <a:cs typeface="Roboto"/>
                <a:sym typeface="Roboto"/>
              </a:rPr>
              <a:t>Teachers, please read this first!</a:t>
            </a:r>
            <a:endParaRPr b="1" sz="3100">
              <a:solidFill>
                <a:srgbClr val="FF0000"/>
              </a:solidFill>
              <a:latin typeface="Roboto"/>
              <a:ea typeface="Roboto"/>
              <a:cs typeface="Roboto"/>
              <a:sym typeface="Robo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blank">
  <p:cSld name="BLANK">
    <p:bg>
      <p:bgPr>
        <a:noFill/>
      </p:bgPr>
    </p:bg>
    <p:spTree>
      <p:nvGrpSpPr>
        <p:cNvPr id="20" name="Shape 20"/>
        <p:cNvGrpSpPr/>
        <p:nvPr/>
      </p:nvGrpSpPr>
      <p:grpSpPr>
        <a:xfrm>
          <a:off x="0" y="0"/>
          <a:ext cx="0" cy="0"/>
          <a:chOff x="0" y="0"/>
          <a:chExt cx="0" cy="0"/>
        </a:xfrm>
      </p:grpSpPr>
      <p:sp>
        <p:nvSpPr>
          <p:cNvPr id="21" name="Google Shape;21;p4"/>
          <p:cNvSpPr txBox="1"/>
          <p:nvPr>
            <p:ph idx="12" type="sldNum"/>
          </p:nvPr>
        </p:nvSpPr>
        <p:spPr>
          <a:xfrm>
            <a:off x="8914763" y="6657436"/>
            <a:ext cx="575700" cy="559800"/>
          </a:xfrm>
          <a:prstGeom prst="rect">
            <a:avLst/>
          </a:prstGeom>
        </p:spPr>
        <p:txBody>
          <a:bodyPr anchorCtr="0" anchor="ctr" bIns="107350" lIns="107350" spcFirstLastPara="1" rIns="107350" wrap="square" tIns="1073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2" name="Google Shape;22;p4"/>
          <p:cNvSpPr txBox="1"/>
          <p:nvPr/>
        </p:nvSpPr>
        <p:spPr>
          <a:xfrm>
            <a:off x="7674000" y="7118550"/>
            <a:ext cx="1927200" cy="511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500">
                <a:uFill>
                  <a:noFill/>
                </a:uFill>
                <a:hlinkClick r:id="rId2"/>
              </a:rPr>
              <a:t>Dibaliklayar Studio</a:t>
            </a:r>
            <a:r>
              <a:rPr lang="en" sz="500"/>
              <a:t>  Shutterstock.com</a:t>
            </a:r>
            <a:endParaRPr sz="500"/>
          </a:p>
        </p:txBody>
      </p:sp>
      <p:pic>
        <p:nvPicPr>
          <p:cNvPr id="23" name="Google Shape;23;p4"/>
          <p:cNvPicPr preferRelativeResize="0"/>
          <p:nvPr/>
        </p:nvPicPr>
        <p:blipFill>
          <a:blip r:embed="rId3">
            <a:alphaModFix/>
          </a:blip>
          <a:stretch>
            <a:fillRect/>
          </a:stretch>
        </p:blipFill>
        <p:spPr>
          <a:xfrm>
            <a:off x="8471775" y="97968"/>
            <a:ext cx="905751" cy="907377"/>
          </a:xfrm>
          <a:prstGeom prst="rect">
            <a:avLst/>
          </a:prstGeom>
          <a:noFill/>
          <a:ln>
            <a:noFill/>
          </a:ln>
        </p:spPr>
      </p:pic>
      <p:sp>
        <p:nvSpPr>
          <p:cNvPr id="24" name="Google Shape;24;p4"/>
          <p:cNvSpPr txBox="1"/>
          <p:nvPr/>
        </p:nvSpPr>
        <p:spPr>
          <a:xfrm>
            <a:off x="255450" y="754238"/>
            <a:ext cx="7273200" cy="7554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300">
                <a:solidFill>
                  <a:srgbClr val="FF0000"/>
                </a:solidFill>
                <a:latin typeface="Roboto"/>
                <a:ea typeface="Roboto"/>
                <a:cs typeface="Roboto"/>
                <a:sym typeface="Roboto"/>
              </a:rPr>
              <a:t>Table of Contents</a:t>
            </a:r>
            <a:endParaRPr b="1" sz="4300">
              <a:solidFill>
                <a:srgbClr val="FF0000"/>
              </a:solidFill>
              <a:latin typeface="Roboto"/>
              <a:ea typeface="Roboto"/>
              <a:cs typeface="Roboto"/>
              <a:sym typeface="Roboto"/>
            </a:endParaRPr>
          </a:p>
        </p:txBody>
      </p:sp>
      <p:sp>
        <p:nvSpPr>
          <p:cNvPr id="25" name="Google Shape;25;p4"/>
          <p:cNvSpPr txBox="1"/>
          <p:nvPr/>
        </p:nvSpPr>
        <p:spPr>
          <a:xfrm>
            <a:off x="2537257" y="184825"/>
            <a:ext cx="892500" cy="379200"/>
          </a:xfrm>
          <a:prstGeom prst="rect">
            <a:avLst/>
          </a:prstGeom>
          <a:solidFill>
            <a:srgbClr val="FFFFFF"/>
          </a:solidFill>
          <a:ln>
            <a:noFill/>
          </a:ln>
        </p:spPr>
        <p:txBody>
          <a:bodyPr anchorCtr="0" anchor="t" bIns="91425" lIns="91425" spcFirstLastPara="1" rIns="91425" wrap="square" tIns="45700">
            <a:noAutofit/>
          </a:bodyPr>
          <a:lstStyle/>
          <a:p>
            <a:pPr indent="0" lvl="0" marL="0" rtl="0" algn="l">
              <a:spcBef>
                <a:spcPts val="0"/>
              </a:spcBef>
              <a:spcAft>
                <a:spcPts val="0"/>
              </a:spcAft>
              <a:buNone/>
            </a:pPr>
            <a:r>
              <a:rPr b="1" lang="en" sz="1600">
                <a:latin typeface="Roboto"/>
                <a:ea typeface="Roboto"/>
                <a:cs typeface="Roboto"/>
                <a:sym typeface="Roboto"/>
              </a:rPr>
              <a:t>Name:</a:t>
            </a:r>
            <a:endParaRPr b="1" sz="1600">
              <a:latin typeface="Roboto"/>
              <a:ea typeface="Roboto"/>
              <a:cs typeface="Roboto"/>
              <a:sym typeface="Roboto"/>
            </a:endParaRPr>
          </a:p>
        </p:txBody>
      </p:sp>
      <p:sp>
        <p:nvSpPr>
          <p:cNvPr id="26" name="Google Shape;26;p4"/>
          <p:cNvSpPr/>
          <p:nvPr/>
        </p:nvSpPr>
        <p:spPr>
          <a:xfrm>
            <a:off x="1281510" y="1717540"/>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27" name="Google Shape;27;p4"/>
          <p:cNvSpPr/>
          <p:nvPr/>
        </p:nvSpPr>
        <p:spPr>
          <a:xfrm>
            <a:off x="1281510" y="2547272"/>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2</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28" name="Google Shape;28;p4"/>
          <p:cNvSpPr/>
          <p:nvPr/>
        </p:nvSpPr>
        <p:spPr>
          <a:xfrm>
            <a:off x="1281510" y="3377004"/>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3</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29" name="Google Shape;29;p4"/>
          <p:cNvSpPr/>
          <p:nvPr/>
        </p:nvSpPr>
        <p:spPr>
          <a:xfrm>
            <a:off x="1281510" y="4206737"/>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4</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30" name="Google Shape;30;p4"/>
          <p:cNvSpPr/>
          <p:nvPr/>
        </p:nvSpPr>
        <p:spPr>
          <a:xfrm>
            <a:off x="1281510" y="5036469"/>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5</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31" name="Google Shape;31;p4"/>
          <p:cNvSpPr/>
          <p:nvPr/>
        </p:nvSpPr>
        <p:spPr>
          <a:xfrm>
            <a:off x="1281510" y="5866219"/>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6</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32" name="Google Shape;32;p4"/>
          <p:cNvSpPr txBox="1"/>
          <p:nvPr/>
        </p:nvSpPr>
        <p:spPr>
          <a:xfrm>
            <a:off x="1688325" y="1724975"/>
            <a:ext cx="1936500" cy="4496400"/>
          </a:xfrm>
          <a:prstGeom prst="rect">
            <a:avLst/>
          </a:prstGeom>
          <a:noFill/>
          <a:ln>
            <a:noFill/>
          </a:ln>
        </p:spPr>
        <p:txBody>
          <a:bodyPr anchorCtr="0" anchor="t" bIns="109650" lIns="0" spcFirstLastPara="1" rIns="109650" wrap="square" tIns="0">
            <a:noAutofit/>
          </a:bodyPr>
          <a:lstStyle/>
          <a:p>
            <a:pPr indent="0" lvl="0" marL="0" rtl="0" algn="l">
              <a:spcBef>
                <a:spcPts val="0"/>
              </a:spcBef>
              <a:spcAft>
                <a:spcPts val="0"/>
              </a:spcAft>
              <a:buNone/>
            </a:pPr>
            <a:r>
              <a:rPr b="1" lang="en" sz="1800" u="sng">
                <a:solidFill>
                  <a:srgbClr val="0000FF"/>
                </a:solidFill>
                <a:latin typeface="Roboto"/>
                <a:ea typeface="Roboto"/>
                <a:cs typeface="Roboto"/>
                <a:sym typeface="Roboto"/>
              </a:rPr>
              <a:t>Before You Read</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Watch a Video</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Build Vocabulary</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Read the Article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Read Closely</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Choose a Task</a:t>
            </a:r>
            <a:endParaRPr b="1" sz="1800" u="sng">
              <a:solidFill>
                <a:srgbClr val="0000FF"/>
              </a:solidFill>
              <a:latin typeface="Lato"/>
              <a:ea typeface="Lato"/>
              <a:cs typeface="Lato"/>
              <a:sym typeface="Lato"/>
            </a:endParaRPr>
          </a:p>
        </p:txBody>
      </p:sp>
      <p:pic>
        <p:nvPicPr>
          <p:cNvPr id="33" name="Google Shape;33;p4"/>
          <p:cNvPicPr preferRelativeResize="0"/>
          <p:nvPr/>
        </p:nvPicPr>
        <p:blipFill>
          <a:blip r:embed="rId4">
            <a:alphaModFix/>
          </a:blip>
          <a:stretch>
            <a:fillRect/>
          </a:stretch>
        </p:blipFill>
        <p:spPr>
          <a:xfrm>
            <a:off x="4842225" y="1699875"/>
            <a:ext cx="3349748" cy="4484349"/>
          </a:xfrm>
          <a:prstGeom prst="rect">
            <a:avLst/>
          </a:prstGeom>
          <a:noFill/>
          <a:ln cap="flat" cmpd="sng" w="9525">
            <a:solidFill>
              <a:schemeClr val="dk2"/>
            </a:solidFill>
            <a:prstDash val="solid"/>
            <a:round/>
            <a:headEnd len="sm" w="sm" type="none"/>
            <a:tailEnd len="sm" w="sm" type="none"/>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fore You Read">
  <p:cSld name="BLANK_1">
    <p:bg>
      <p:bgPr>
        <a:noFill/>
      </p:bgPr>
    </p:bg>
    <p:spTree>
      <p:nvGrpSpPr>
        <p:cNvPr id="34" name="Shape 34"/>
        <p:cNvGrpSpPr/>
        <p:nvPr/>
      </p:nvGrpSpPr>
      <p:grpSpPr>
        <a:xfrm>
          <a:off x="0" y="0"/>
          <a:ext cx="0" cy="0"/>
          <a:chOff x="0" y="0"/>
          <a:chExt cx="0" cy="0"/>
        </a:xfrm>
      </p:grpSpPr>
      <p:sp>
        <p:nvSpPr>
          <p:cNvPr id="35" name="Google Shape;35;p5"/>
          <p:cNvSpPr txBox="1"/>
          <p:nvPr>
            <p:ph idx="1" type="body"/>
          </p:nvPr>
        </p:nvSpPr>
        <p:spPr>
          <a:xfrm>
            <a:off x="756450" y="3173950"/>
            <a:ext cx="8041200" cy="333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pic>
        <p:nvPicPr>
          <p:cNvPr id="36" name="Google Shape;36;p5"/>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37" name="Google Shape;37;p5"/>
          <p:cNvSpPr txBox="1"/>
          <p:nvPr/>
        </p:nvSpPr>
        <p:spPr>
          <a:xfrm>
            <a:off x="695275" y="1167650"/>
            <a:ext cx="4780200" cy="814500"/>
          </a:xfrm>
          <a:prstGeom prst="rect">
            <a:avLst/>
          </a:prstGeom>
          <a:noFill/>
          <a:ln>
            <a:noFill/>
          </a:ln>
        </p:spPr>
        <p:txBody>
          <a:bodyPr anchorCtr="0" anchor="t" bIns="109650" lIns="109650" spcFirstLastPara="1" rIns="109650" wrap="square" tIns="18275">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Before You Read</a:t>
            </a:r>
            <a:endParaRPr sz="4700">
              <a:solidFill>
                <a:srgbClr val="134F5C"/>
              </a:solidFill>
              <a:latin typeface="Oswald"/>
              <a:ea typeface="Oswald"/>
              <a:cs typeface="Oswald"/>
              <a:sym typeface="Oswald"/>
            </a:endParaRPr>
          </a:p>
        </p:txBody>
      </p:sp>
      <p:sp>
        <p:nvSpPr>
          <p:cNvPr id="38" name="Google Shape;38;p5"/>
          <p:cNvSpPr txBox="1"/>
          <p:nvPr/>
        </p:nvSpPr>
        <p:spPr>
          <a:xfrm>
            <a:off x="756450" y="1978375"/>
            <a:ext cx="5322000" cy="15963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lang="en" sz="1800">
                <a:latin typeface="Roboto Black"/>
                <a:ea typeface="Roboto Black"/>
                <a:cs typeface="Roboto Black"/>
                <a:sym typeface="Roboto Black"/>
              </a:rPr>
              <a:t>Answer these questions:</a:t>
            </a:r>
            <a:r>
              <a:rPr lang="en" sz="1800">
                <a:latin typeface="Roboto"/>
                <a:ea typeface="Roboto"/>
                <a:cs typeface="Roboto"/>
                <a:sym typeface="Roboto"/>
              </a:rPr>
              <a:t> What’s something that makes you unique, special, or different from most people? How do you feel about that difference? </a:t>
            </a:r>
            <a:br>
              <a:rPr lang="en" sz="1800">
                <a:latin typeface="Roboto"/>
                <a:ea typeface="Roboto"/>
                <a:cs typeface="Roboto"/>
                <a:sym typeface="Roboto"/>
              </a:rPr>
            </a:br>
            <a:r>
              <a:rPr lang="en" sz="1800">
                <a:latin typeface="Roboto"/>
                <a:ea typeface="Roboto"/>
                <a:cs typeface="Roboto"/>
                <a:sym typeface="Roboto"/>
              </a:rPr>
              <a:t>What do you wish other people knew about you?</a:t>
            </a:r>
            <a:endParaRPr sz="1800">
              <a:solidFill>
                <a:srgbClr val="134F5C"/>
              </a:solidFill>
              <a:latin typeface="Roboto"/>
              <a:ea typeface="Roboto"/>
              <a:cs typeface="Roboto"/>
              <a:sym typeface="Roboto"/>
            </a:endParaRPr>
          </a:p>
        </p:txBody>
      </p:sp>
      <p:pic>
        <p:nvPicPr>
          <p:cNvPr id="39" name="Google Shape;39;p5"/>
          <p:cNvPicPr preferRelativeResize="0"/>
          <p:nvPr/>
        </p:nvPicPr>
        <p:blipFill>
          <a:blip r:embed="rId3">
            <a:alphaModFix/>
          </a:blip>
          <a:stretch>
            <a:fillRect/>
          </a:stretch>
        </p:blipFill>
        <p:spPr>
          <a:xfrm>
            <a:off x="6237475" y="1298050"/>
            <a:ext cx="1620551" cy="2169450"/>
          </a:xfrm>
          <a:prstGeom prst="rect">
            <a:avLst/>
          </a:prstGeom>
          <a:noFill/>
          <a:ln cap="flat" cmpd="sng" w="9525">
            <a:solidFill>
              <a:schemeClr val="dk2"/>
            </a:solidFill>
            <a:prstDash val="solid"/>
            <a:round/>
            <a:headEnd len="sm" w="sm" type="none"/>
            <a:tailEnd len="sm" w="sm" type="none"/>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atch a Video">
  <p:cSld name="BLANK_1_2">
    <p:bg>
      <p:bgPr>
        <a:noFill/>
      </p:bgPr>
    </p:bg>
    <p:spTree>
      <p:nvGrpSpPr>
        <p:cNvPr id="40" name="Shape 40"/>
        <p:cNvGrpSpPr/>
        <p:nvPr/>
      </p:nvGrpSpPr>
      <p:grpSpPr>
        <a:xfrm>
          <a:off x="0" y="0"/>
          <a:ext cx="0" cy="0"/>
          <a:chOff x="0" y="0"/>
          <a:chExt cx="0" cy="0"/>
        </a:xfrm>
      </p:grpSpPr>
      <p:sp>
        <p:nvSpPr>
          <p:cNvPr id="41" name="Google Shape;41;p6"/>
          <p:cNvSpPr txBox="1"/>
          <p:nvPr>
            <p:ph idx="1" type="body"/>
          </p:nvPr>
        </p:nvSpPr>
        <p:spPr>
          <a:xfrm>
            <a:off x="756450" y="3173950"/>
            <a:ext cx="8041200" cy="333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pic>
        <p:nvPicPr>
          <p:cNvPr id="42" name="Google Shape;42;p6"/>
          <p:cNvPicPr preferRelativeResize="0"/>
          <p:nvPr/>
        </p:nvPicPr>
        <p:blipFill rotWithShape="1">
          <a:blip r:embed="rId2">
            <a:alphaModFix/>
          </a:blip>
          <a:srcRect b="0" l="0" r="0" t="0"/>
          <a:stretch/>
        </p:blipFill>
        <p:spPr>
          <a:xfrm>
            <a:off x="4367575" y="2134927"/>
            <a:ext cx="4436493" cy="2495525"/>
          </a:xfrm>
          <a:prstGeom prst="rect">
            <a:avLst/>
          </a:prstGeom>
          <a:noFill/>
          <a:ln>
            <a:noFill/>
          </a:ln>
        </p:spPr>
      </p:pic>
      <p:pic>
        <p:nvPicPr>
          <p:cNvPr id="43" name="Google Shape;43;p6"/>
          <p:cNvPicPr preferRelativeResize="0"/>
          <p:nvPr/>
        </p:nvPicPr>
        <p:blipFill>
          <a:blip r:embed="rId3">
            <a:alphaModFix/>
          </a:blip>
          <a:stretch>
            <a:fillRect/>
          </a:stretch>
        </p:blipFill>
        <p:spPr>
          <a:xfrm>
            <a:off x="8471775" y="97968"/>
            <a:ext cx="905751" cy="907377"/>
          </a:xfrm>
          <a:prstGeom prst="rect">
            <a:avLst/>
          </a:prstGeom>
          <a:noFill/>
          <a:ln>
            <a:noFill/>
          </a:ln>
        </p:spPr>
      </p:pic>
      <p:sp>
        <p:nvSpPr>
          <p:cNvPr id="44" name="Google Shape;44;p6"/>
          <p:cNvSpPr txBox="1"/>
          <p:nvPr/>
        </p:nvSpPr>
        <p:spPr>
          <a:xfrm>
            <a:off x="695275" y="1167650"/>
            <a:ext cx="4780200" cy="814500"/>
          </a:xfrm>
          <a:prstGeom prst="rect">
            <a:avLst/>
          </a:prstGeom>
          <a:noFill/>
          <a:ln>
            <a:noFill/>
          </a:ln>
        </p:spPr>
        <p:txBody>
          <a:bodyPr anchorCtr="0" anchor="t" bIns="109650" lIns="109650" spcFirstLastPara="1" rIns="109650" wrap="square" tIns="18275">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Watch a Video</a:t>
            </a:r>
            <a:endParaRPr sz="4700">
              <a:solidFill>
                <a:srgbClr val="134F5C"/>
              </a:solidFill>
              <a:latin typeface="Oswald"/>
              <a:ea typeface="Oswald"/>
              <a:cs typeface="Oswald"/>
              <a:sym typeface="Oswald"/>
            </a:endParaRPr>
          </a:p>
        </p:txBody>
      </p:sp>
      <p:cxnSp>
        <p:nvCxnSpPr>
          <p:cNvPr id="45" name="Google Shape;45;p6"/>
          <p:cNvCxnSpPr/>
          <p:nvPr/>
        </p:nvCxnSpPr>
        <p:spPr>
          <a:xfrm flipH="1" rot="10800000">
            <a:off x="3258325" y="2374175"/>
            <a:ext cx="917400" cy="300"/>
          </a:xfrm>
          <a:prstGeom prst="straightConnector1">
            <a:avLst/>
          </a:prstGeom>
          <a:noFill/>
          <a:ln cap="flat" cmpd="sng" w="76200">
            <a:solidFill>
              <a:srgbClr val="FF0000"/>
            </a:solidFill>
            <a:prstDash val="solid"/>
            <a:round/>
            <a:headEnd len="med" w="med" type="none"/>
            <a:tailEnd len="med" w="med" type="triangle"/>
          </a:ln>
        </p:spPr>
      </p:cxnSp>
      <p:sp>
        <p:nvSpPr>
          <p:cNvPr id="46" name="Google Shape;46;p6"/>
          <p:cNvSpPr/>
          <p:nvPr/>
        </p:nvSpPr>
        <p:spPr>
          <a:xfrm rot="5400000">
            <a:off x="6348353" y="3174868"/>
            <a:ext cx="675900" cy="5844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6"/>
          <p:cNvSpPr txBox="1"/>
          <p:nvPr/>
        </p:nvSpPr>
        <p:spPr>
          <a:xfrm>
            <a:off x="720750" y="2009950"/>
            <a:ext cx="2808600" cy="26205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Click to watch “What’s Good, Jordan Reeves?” Then answer these questions: </a:t>
            </a:r>
            <a:r>
              <a:rPr i="1" lang="en" sz="1800">
                <a:solidFill>
                  <a:schemeClr val="dk1"/>
                </a:solidFill>
                <a:latin typeface="Roboto"/>
                <a:ea typeface="Roboto"/>
                <a:cs typeface="Roboto"/>
                <a:sym typeface="Roboto"/>
              </a:rPr>
              <a:t>What is a lesson you can learn from Jordan Reeves? How can you apply what she says to your own life?</a:t>
            </a:r>
            <a:endParaRPr sz="1800">
              <a:latin typeface="Roboto"/>
              <a:ea typeface="Roboto"/>
              <a:cs typeface="Roboto"/>
              <a:sym typeface="Robo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view Vocabulary">
  <p:cSld name="CUSTOM">
    <p:bg>
      <p:bgPr>
        <a:noFill/>
      </p:bgPr>
    </p:bg>
    <p:spTree>
      <p:nvGrpSpPr>
        <p:cNvPr id="48" name="Shape 48"/>
        <p:cNvGrpSpPr/>
        <p:nvPr/>
      </p:nvGrpSpPr>
      <p:grpSpPr>
        <a:xfrm>
          <a:off x="0" y="0"/>
          <a:ext cx="0" cy="0"/>
          <a:chOff x="0" y="0"/>
          <a:chExt cx="0" cy="0"/>
        </a:xfrm>
      </p:grpSpPr>
      <p:pic>
        <p:nvPicPr>
          <p:cNvPr id="49" name="Google Shape;49;p7"/>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50" name="Google Shape;50;p7"/>
          <p:cNvSpPr txBox="1"/>
          <p:nvPr/>
        </p:nvSpPr>
        <p:spPr>
          <a:xfrm>
            <a:off x="1193025" y="950925"/>
            <a:ext cx="50139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Build Vocabulary</a:t>
            </a:r>
            <a:endParaRPr b="1" sz="4700">
              <a:solidFill>
                <a:srgbClr val="FF0000"/>
              </a:solidFill>
              <a:latin typeface="Roboto"/>
              <a:ea typeface="Roboto"/>
              <a:cs typeface="Roboto"/>
              <a:sym typeface="Roboto"/>
            </a:endParaRPr>
          </a:p>
        </p:txBody>
      </p:sp>
      <p:sp>
        <p:nvSpPr>
          <p:cNvPr id="51" name="Google Shape;51;p7"/>
          <p:cNvSpPr txBox="1"/>
          <p:nvPr/>
        </p:nvSpPr>
        <p:spPr>
          <a:xfrm>
            <a:off x="1193025" y="1691050"/>
            <a:ext cx="5706900" cy="8145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lang="en" sz="1800">
                <a:latin typeface="Roboto"/>
                <a:ea typeface="Roboto"/>
                <a:cs typeface="Roboto"/>
                <a:sym typeface="Roboto"/>
              </a:rPr>
              <a:t>Click the red button to review the Words to Know.</a:t>
            </a:r>
            <a:br>
              <a:rPr lang="en" sz="1800">
                <a:latin typeface="Roboto"/>
                <a:ea typeface="Roboto"/>
                <a:cs typeface="Roboto"/>
                <a:sym typeface="Roboto"/>
              </a:rPr>
            </a:br>
            <a:r>
              <a:rPr lang="en" sz="1800">
                <a:latin typeface="Roboto"/>
                <a:ea typeface="Roboto"/>
                <a:cs typeface="Roboto"/>
                <a:sym typeface="Roboto"/>
              </a:rPr>
              <a:t>Then drag each term to match it to its definition.</a:t>
            </a:r>
            <a:endParaRPr sz="1800">
              <a:solidFill>
                <a:srgbClr val="134F5C"/>
              </a:solidFill>
              <a:latin typeface="Roboto"/>
              <a:ea typeface="Roboto"/>
              <a:cs typeface="Roboto"/>
              <a:sym typeface="Roboto"/>
            </a:endParaRPr>
          </a:p>
        </p:txBody>
      </p:sp>
      <p:sp>
        <p:nvSpPr>
          <p:cNvPr id="52" name="Google Shape;52;p7"/>
          <p:cNvSpPr txBox="1"/>
          <p:nvPr/>
        </p:nvSpPr>
        <p:spPr>
          <a:xfrm>
            <a:off x="2954110" y="3857325"/>
            <a:ext cx="5190600" cy="6117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to separate some people from others, usually by race, religion, gender, or ability</a:t>
            </a:r>
            <a:endParaRPr sz="1800">
              <a:solidFill>
                <a:srgbClr val="134F5C"/>
              </a:solidFill>
              <a:latin typeface="Roboto"/>
              <a:ea typeface="Roboto"/>
              <a:cs typeface="Roboto"/>
              <a:sym typeface="Roboto"/>
            </a:endParaRPr>
          </a:p>
        </p:txBody>
      </p:sp>
      <p:sp>
        <p:nvSpPr>
          <p:cNvPr id="53" name="Google Shape;53;p7"/>
          <p:cNvSpPr txBox="1"/>
          <p:nvPr/>
        </p:nvSpPr>
        <p:spPr>
          <a:xfrm>
            <a:off x="2954106" y="4620075"/>
            <a:ext cx="5190600" cy="6117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able to be reached, entered, used, or understood</a:t>
            </a:r>
            <a:endParaRPr sz="1800">
              <a:solidFill>
                <a:srgbClr val="134F5C"/>
              </a:solidFill>
              <a:latin typeface="Roboto"/>
              <a:ea typeface="Roboto"/>
              <a:cs typeface="Roboto"/>
              <a:sym typeface="Roboto"/>
            </a:endParaRPr>
          </a:p>
        </p:txBody>
      </p:sp>
      <p:sp>
        <p:nvSpPr>
          <p:cNvPr id="54" name="Google Shape;54;p7"/>
          <p:cNvSpPr txBox="1"/>
          <p:nvPr/>
        </p:nvSpPr>
        <p:spPr>
          <a:xfrm>
            <a:off x="2954000" y="5382825"/>
            <a:ext cx="5190600" cy="6117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something that some people consider a reason to feel embarrassed or ashamed</a:t>
            </a:r>
            <a:endParaRPr sz="1800">
              <a:solidFill>
                <a:srgbClr val="134F5C"/>
              </a:solidFill>
              <a:latin typeface="Roboto"/>
              <a:ea typeface="Roboto"/>
              <a:cs typeface="Roboto"/>
              <a:sym typeface="Roboto"/>
            </a:endParaRPr>
          </a:p>
        </p:txBody>
      </p:sp>
      <p:sp>
        <p:nvSpPr>
          <p:cNvPr id="55" name="Google Shape;55;p7"/>
          <p:cNvSpPr txBox="1"/>
          <p:nvPr/>
        </p:nvSpPr>
        <p:spPr>
          <a:xfrm>
            <a:off x="2954000" y="6145575"/>
            <a:ext cx="5190600" cy="6117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the practice or policy of being open to everyone; not limited to certain people or groups</a:t>
            </a:r>
            <a:endParaRPr sz="1800">
              <a:solidFill>
                <a:srgbClr val="134F5C"/>
              </a:solidFill>
              <a:latin typeface="Roboto"/>
              <a:ea typeface="Roboto"/>
              <a:cs typeface="Roboto"/>
              <a:sym typeface="Roboto"/>
            </a:endParaRPr>
          </a:p>
        </p:txBody>
      </p:sp>
      <p:sp>
        <p:nvSpPr>
          <p:cNvPr id="56" name="Google Shape;56;p7"/>
          <p:cNvSpPr/>
          <p:nvPr/>
        </p:nvSpPr>
        <p:spPr>
          <a:xfrm>
            <a:off x="1280150" y="3835050"/>
            <a:ext cx="15384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7"/>
          <p:cNvSpPr/>
          <p:nvPr/>
        </p:nvSpPr>
        <p:spPr>
          <a:xfrm>
            <a:off x="1280150" y="4610775"/>
            <a:ext cx="15384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7"/>
          <p:cNvSpPr/>
          <p:nvPr/>
        </p:nvSpPr>
        <p:spPr>
          <a:xfrm>
            <a:off x="1280150" y="5380925"/>
            <a:ext cx="15384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7"/>
          <p:cNvSpPr/>
          <p:nvPr/>
        </p:nvSpPr>
        <p:spPr>
          <a:xfrm>
            <a:off x="1280150" y="6151075"/>
            <a:ext cx="15384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7"/>
          <p:cNvSpPr/>
          <p:nvPr/>
        </p:nvSpPr>
        <p:spPr>
          <a:xfrm>
            <a:off x="6482499" y="950925"/>
            <a:ext cx="1360200" cy="1403400"/>
          </a:xfrm>
          <a:prstGeom prst="ellipse">
            <a:avLst/>
          </a:prstGeom>
          <a:solidFill>
            <a:srgbClr val="FF0000"/>
          </a:solidFill>
          <a:ln>
            <a:noFill/>
          </a:ln>
          <a:effectLst>
            <a:outerShdw blurRad="57150" rotWithShape="0" algn="bl" dir="2580000" dist="38100">
              <a:srgbClr val="FF0000">
                <a:alpha val="50000"/>
              </a:srgbClr>
            </a:outerShdw>
          </a:effectLst>
        </p:spPr>
        <p:txBody>
          <a:bodyPr anchorCtr="0" anchor="ctr" bIns="0" lIns="0" spcFirstLastPara="1" rIns="0" wrap="square" tIns="0">
            <a:noAutofit/>
          </a:bodyPr>
          <a:lstStyle/>
          <a:p>
            <a:pPr indent="0" lvl="0" marL="0" rtl="0" algn="ctr">
              <a:spcBef>
                <a:spcPts val="0"/>
              </a:spcBef>
              <a:spcAft>
                <a:spcPts val="0"/>
              </a:spcAft>
              <a:buNone/>
            </a:pPr>
            <a:r>
              <a:rPr lang="en" sz="1500">
                <a:solidFill>
                  <a:srgbClr val="FFFFFF"/>
                </a:solidFill>
                <a:latin typeface="Roboto Black"/>
                <a:ea typeface="Roboto Black"/>
                <a:cs typeface="Roboto Black"/>
                <a:sym typeface="Roboto Black"/>
              </a:rPr>
              <a:t>Click here for the Words to Know.</a:t>
            </a:r>
            <a:endParaRPr sz="1500">
              <a:solidFill>
                <a:srgbClr val="FFFFFF"/>
              </a:solidFill>
              <a:latin typeface="Roboto Black"/>
              <a:ea typeface="Roboto Black"/>
              <a:cs typeface="Roboto Black"/>
              <a:sym typeface="Roboto Black"/>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the Article">
  <p:cSld name="BLANK_1_1">
    <p:bg>
      <p:bgPr>
        <a:noFill/>
      </p:bgPr>
    </p:bg>
    <p:spTree>
      <p:nvGrpSpPr>
        <p:cNvPr id="61" name="Shape 61"/>
        <p:cNvGrpSpPr/>
        <p:nvPr/>
      </p:nvGrpSpPr>
      <p:grpSpPr>
        <a:xfrm>
          <a:off x="0" y="0"/>
          <a:ext cx="0" cy="0"/>
          <a:chOff x="0" y="0"/>
          <a:chExt cx="0" cy="0"/>
        </a:xfrm>
      </p:grpSpPr>
      <p:sp>
        <p:nvSpPr>
          <p:cNvPr id="62" name="Google Shape;62;p8"/>
          <p:cNvSpPr txBox="1"/>
          <p:nvPr>
            <p:ph idx="12" type="sldNum"/>
          </p:nvPr>
        </p:nvSpPr>
        <p:spPr>
          <a:xfrm>
            <a:off x="8914763" y="6657436"/>
            <a:ext cx="575700" cy="559800"/>
          </a:xfrm>
          <a:prstGeom prst="rect">
            <a:avLst/>
          </a:prstGeom>
        </p:spPr>
        <p:txBody>
          <a:bodyPr anchorCtr="0" anchor="ctr" bIns="107350" lIns="107350" spcFirstLastPara="1" rIns="107350" wrap="square" tIns="1073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3" name="Google Shape;63;p8"/>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64" name="Google Shape;64;p8"/>
          <p:cNvSpPr txBox="1"/>
          <p:nvPr/>
        </p:nvSpPr>
        <p:spPr>
          <a:xfrm>
            <a:off x="873150" y="862850"/>
            <a:ext cx="46023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the Article</a:t>
            </a:r>
            <a:endParaRPr sz="4700">
              <a:solidFill>
                <a:srgbClr val="134F5C"/>
              </a:solidFill>
              <a:latin typeface="Oswald"/>
              <a:ea typeface="Oswald"/>
              <a:cs typeface="Oswald"/>
              <a:sym typeface="Oswald"/>
            </a:endParaRPr>
          </a:p>
        </p:txBody>
      </p:sp>
      <p:sp>
        <p:nvSpPr>
          <p:cNvPr id="65" name="Google Shape;65;p8"/>
          <p:cNvSpPr txBox="1"/>
          <p:nvPr/>
        </p:nvSpPr>
        <p:spPr>
          <a:xfrm>
            <a:off x="1863750" y="2009950"/>
            <a:ext cx="1786200" cy="1254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800">
                <a:latin typeface="Roboto"/>
                <a:ea typeface="Roboto"/>
                <a:cs typeface="Roboto"/>
                <a:sym typeface="Roboto"/>
              </a:rPr>
              <a:t>Click to read </a:t>
            </a:r>
            <a:br>
              <a:rPr lang="en" sz="1800">
                <a:latin typeface="Roboto"/>
                <a:ea typeface="Roboto"/>
                <a:cs typeface="Roboto"/>
                <a:sym typeface="Roboto"/>
              </a:rPr>
            </a:br>
            <a:r>
              <a:rPr lang="en" sz="1800">
                <a:latin typeface="Roboto"/>
                <a:ea typeface="Roboto"/>
                <a:cs typeface="Roboto"/>
                <a:sym typeface="Roboto"/>
              </a:rPr>
              <a:t>or listen to </a:t>
            </a:r>
            <a:br>
              <a:rPr lang="en" sz="1800">
                <a:latin typeface="Roboto"/>
                <a:ea typeface="Roboto"/>
                <a:cs typeface="Roboto"/>
                <a:sym typeface="Roboto"/>
              </a:rPr>
            </a:br>
            <a:r>
              <a:rPr lang="en" sz="1800">
                <a:latin typeface="Roboto"/>
                <a:ea typeface="Roboto"/>
                <a:cs typeface="Roboto"/>
                <a:sym typeface="Roboto"/>
              </a:rPr>
              <a:t>the article. </a:t>
            </a:r>
            <a:endParaRPr sz="1800">
              <a:solidFill>
                <a:srgbClr val="134F5C"/>
              </a:solidFill>
              <a:latin typeface="Roboto"/>
              <a:ea typeface="Roboto"/>
              <a:cs typeface="Roboto"/>
              <a:sym typeface="Roboto"/>
            </a:endParaRPr>
          </a:p>
        </p:txBody>
      </p:sp>
      <p:cxnSp>
        <p:nvCxnSpPr>
          <p:cNvPr id="66" name="Google Shape;66;p8"/>
          <p:cNvCxnSpPr/>
          <p:nvPr/>
        </p:nvCxnSpPr>
        <p:spPr>
          <a:xfrm flipH="1" rot="10800000">
            <a:off x="3227425" y="2374275"/>
            <a:ext cx="1033200" cy="3900"/>
          </a:xfrm>
          <a:prstGeom prst="straightConnector1">
            <a:avLst/>
          </a:prstGeom>
          <a:noFill/>
          <a:ln cap="flat" cmpd="sng" w="76200">
            <a:solidFill>
              <a:srgbClr val="FF0000"/>
            </a:solidFill>
            <a:prstDash val="solid"/>
            <a:round/>
            <a:headEnd len="med" w="med" type="none"/>
            <a:tailEnd len="med" w="med" type="triangle"/>
          </a:ln>
        </p:spPr>
      </p:cxnSp>
      <p:sp>
        <p:nvSpPr>
          <p:cNvPr id="67" name="Google Shape;67;p8"/>
          <p:cNvSpPr txBox="1"/>
          <p:nvPr/>
        </p:nvSpPr>
        <p:spPr>
          <a:xfrm>
            <a:off x="873150" y="5399675"/>
            <a:ext cx="7854900" cy="15354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800">
                <a:highlight>
                  <a:srgbClr val="FFF200"/>
                </a:highlight>
                <a:latin typeface="Roboto"/>
                <a:ea typeface="Roboto"/>
                <a:cs typeface="Roboto"/>
                <a:sym typeface="Roboto"/>
              </a:rPr>
              <a:t>AS YOU READ, THINK ABOUT</a:t>
            </a:r>
            <a:r>
              <a:rPr b="1" lang="en" sz="500">
                <a:highlight>
                  <a:srgbClr val="FFF200"/>
                </a:highlight>
                <a:latin typeface="Roboto"/>
                <a:ea typeface="Roboto"/>
                <a:cs typeface="Roboto"/>
                <a:sym typeface="Roboto"/>
              </a:rPr>
              <a:t> </a:t>
            </a:r>
            <a:r>
              <a:rPr b="1" lang="en" sz="1800">
                <a:highlight>
                  <a:srgbClr val="FFF200"/>
                </a:highlight>
                <a:latin typeface="Roboto"/>
                <a:ea typeface="Roboto"/>
                <a:cs typeface="Roboto"/>
                <a:sym typeface="Roboto"/>
              </a:rPr>
              <a:t>: </a:t>
            </a:r>
            <a:br>
              <a:rPr b="1" lang="en" sz="1800">
                <a:highlight>
                  <a:srgbClr val="FFF200"/>
                </a:highlight>
                <a:latin typeface="Roboto"/>
                <a:ea typeface="Roboto"/>
                <a:cs typeface="Roboto"/>
                <a:sym typeface="Roboto"/>
              </a:rPr>
            </a:br>
            <a:r>
              <a:rPr b="1" lang="en" sz="1800">
                <a:highlight>
                  <a:srgbClr val="FFF200"/>
                </a:highlight>
                <a:latin typeface="Roboto"/>
                <a:ea typeface="Roboto"/>
                <a:cs typeface="Roboto"/>
                <a:sym typeface="Roboto"/>
              </a:rPr>
              <a:t>What changes have helped </a:t>
            </a:r>
            <a:br>
              <a:rPr b="1" lang="en" sz="1800">
                <a:highlight>
                  <a:srgbClr val="FFF200"/>
                </a:highlight>
                <a:latin typeface="Roboto"/>
                <a:ea typeface="Roboto"/>
                <a:cs typeface="Roboto"/>
                <a:sym typeface="Roboto"/>
              </a:rPr>
            </a:br>
            <a:r>
              <a:rPr b="1" lang="en" sz="1800">
                <a:highlight>
                  <a:srgbClr val="FFF200"/>
                </a:highlight>
                <a:latin typeface="Roboto"/>
                <a:ea typeface="Roboto"/>
                <a:cs typeface="Roboto"/>
                <a:sym typeface="Roboto"/>
              </a:rPr>
              <a:t>make the world better for people </a:t>
            </a:r>
            <a:br>
              <a:rPr b="1" lang="en" sz="1800">
                <a:highlight>
                  <a:srgbClr val="FFF200"/>
                </a:highlight>
                <a:latin typeface="Roboto"/>
                <a:ea typeface="Roboto"/>
                <a:cs typeface="Roboto"/>
                <a:sym typeface="Roboto"/>
              </a:rPr>
            </a:br>
            <a:r>
              <a:rPr b="1" lang="en" sz="1800">
                <a:highlight>
                  <a:srgbClr val="FFF200"/>
                </a:highlight>
                <a:latin typeface="Roboto"/>
                <a:ea typeface="Roboto"/>
                <a:cs typeface="Roboto"/>
                <a:sym typeface="Roboto"/>
              </a:rPr>
              <a:t>who have disabilities?</a:t>
            </a:r>
            <a:endParaRPr b="1" sz="1800">
              <a:highlight>
                <a:srgbClr val="FFF200"/>
              </a:highlight>
              <a:latin typeface="Roboto"/>
              <a:ea typeface="Roboto"/>
              <a:cs typeface="Roboto"/>
              <a:sym typeface="Roboto"/>
            </a:endParaRPr>
          </a:p>
        </p:txBody>
      </p:sp>
      <p:pic>
        <p:nvPicPr>
          <p:cNvPr id="68" name="Google Shape;68;p8"/>
          <p:cNvPicPr preferRelativeResize="0"/>
          <p:nvPr/>
        </p:nvPicPr>
        <p:blipFill>
          <a:blip r:embed="rId3">
            <a:alphaModFix/>
          </a:blip>
          <a:stretch>
            <a:fillRect/>
          </a:stretch>
        </p:blipFill>
        <p:spPr>
          <a:xfrm>
            <a:off x="4428450" y="2079800"/>
            <a:ext cx="3419434" cy="4577625"/>
          </a:xfrm>
          <a:prstGeom prst="rect">
            <a:avLst/>
          </a:prstGeom>
          <a:noFill/>
          <a:ln cap="flat" cmpd="sng" w="9525">
            <a:solidFill>
              <a:schemeClr val="dk2"/>
            </a:solidFill>
            <a:prstDash val="solid"/>
            <a:round/>
            <a:headEnd len="sm" w="sm" type="none"/>
            <a:tailEnd len="sm" w="sm" type="none"/>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Closely 1">
  <p:cSld name="CUSTOM_2_2_1_1_1_4">
    <p:bg>
      <p:bgPr>
        <a:solidFill>
          <a:srgbClr val="FFFFFF"/>
        </a:solidFill>
      </p:bgPr>
    </p:bg>
    <p:spTree>
      <p:nvGrpSpPr>
        <p:cNvPr id="69" name="Shape 69"/>
        <p:cNvGrpSpPr/>
        <p:nvPr/>
      </p:nvGrpSpPr>
      <p:grpSpPr>
        <a:xfrm>
          <a:off x="0" y="0"/>
          <a:ext cx="0" cy="0"/>
          <a:chOff x="0" y="0"/>
          <a:chExt cx="0" cy="0"/>
        </a:xfrm>
      </p:grpSpPr>
      <p:pic>
        <p:nvPicPr>
          <p:cNvPr id="70" name="Google Shape;70;p9"/>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71" name="Google Shape;71;p9"/>
          <p:cNvSpPr txBox="1"/>
          <p:nvPr/>
        </p:nvSpPr>
        <p:spPr>
          <a:xfrm>
            <a:off x="626275" y="870375"/>
            <a:ext cx="38610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Closely</a:t>
            </a:r>
            <a:endParaRPr sz="4700">
              <a:solidFill>
                <a:srgbClr val="134F5C"/>
              </a:solidFill>
              <a:latin typeface="Oswald"/>
              <a:ea typeface="Oswald"/>
              <a:cs typeface="Oswald"/>
              <a:sym typeface="Oswald"/>
            </a:endParaRPr>
          </a:p>
        </p:txBody>
      </p:sp>
      <p:sp>
        <p:nvSpPr>
          <p:cNvPr id="72" name="Google Shape;72;p9"/>
          <p:cNvSpPr txBox="1"/>
          <p:nvPr/>
        </p:nvSpPr>
        <p:spPr>
          <a:xfrm>
            <a:off x="1304675" y="176322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How has the Americans with Disabilities Act improved people’s lives?</a:t>
            </a:r>
            <a:endParaRPr sz="1800">
              <a:latin typeface="Roboto"/>
              <a:ea typeface="Roboto"/>
              <a:cs typeface="Roboto"/>
              <a:sym typeface="Roboto"/>
            </a:endParaRPr>
          </a:p>
        </p:txBody>
      </p:sp>
      <p:sp>
        <p:nvSpPr>
          <p:cNvPr id="73" name="Google Shape;73;p9"/>
          <p:cNvSpPr/>
          <p:nvPr/>
        </p:nvSpPr>
        <p:spPr>
          <a:xfrm>
            <a:off x="801225" y="193587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p:txBody>
      </p:sp>
      <p:sp>
        <p:nvSpPr>
          <p:cNvPr id="74" name="Google Shape;74;p9"/>
          <p:cNvSpPr txBox="1"/>
          <p:nvPr>
            <p:ph idx="1" type="body"/>
          </p:nvPr>
        </p:nvSpPr>
        <p:spPr>
          <a:xfrm>
            <a:off x="801225" y="2579025"/>
            <a:ext cx="8063400" cy="4056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Closely 2">
  <p:cSld name="CUSTOM_2_2_1_1_1_3">
    <p:bg>
      <p:bgPr>
        <a:solidFill>
          <a:srgbClr val="FFFFFF"/>
        </a:solidFill>
      </p:bgPr>
    </p:bg>
    <p:spTree>
      <p:nvGrpSpPr>
        <p:cNvPr id="75" name="Shape 75"/>
        <p:cNvGrpSpPr/>
        <p:nvPr/>
      </p:nvGrpSpPr>
      <p:grpSpPr>
        <a:xfrm>
          <a:off x="0" y="0"/>
          <a:ext cx="0" cy="0"/>
          <a:chOff x="0" y="0"/>
          <a:chExt cx="0" cy="0"/>
        </a:xfrm>
      </p:grpSpPr>
      <p:pic>
        <p:nvPicPr>
          <p:cNvPr id="76" name="Google Shape;76;p10"/>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77" name="Google Shape;77;p10"/>
          <p:cNvSpPr txBox="1"/>
          <p:nvPr/>
        </p:nvSpPr>
        <p:spPr>
          <a:xfrm>
            <a:off x="626275" y="870375"/>
            <a:ext cx="38610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Closely</a:t>
            </a:r>
            <a:endParaRPr sz="4700">
              <a:solidFill>
                <a:srgbClr val="134F5C"/>
              </a:solidFill>
              <a:latin typeface="Oswald"/>
              <a:ea typeface="Oswald"/>
              <a:cs typeface="Oswald"/>
              <a:sym typeface="Oswald"/>
            </a:endParaRPr>
          </a:p>
        </p:txBody>
      </p:sp>
      <p:sp>
        <p:nvSpPr>
          <p:cNvPr id="78" name="Google Shape;78;p10"/>
          <p:cNvSpPr txBox="1"/>
          <p:nvPr/>
        </p:nvSpPr>
        <p:spPr>
          <a:xfrm>
            <a:off x="1304675" y="176322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What are some of the challenges people with disabilities still face?</a:t>
            </a:r>
            <a:endParaRPr sz="1800">
              <a:latin typeface="Roboto"/>
              <a:ea typeface="Roboto"/>
              <a:cs typeface="Roboto"/>
              <a:sym typeface="Roboto"/>
            </a:endParaRPr>
          </a:p>
        </p:txBody>
      </p:sp>
      <p:sp>
        <p:nvSpPr>
          <p:cNvPr id="79" name="Google Shape;79;p10"/>
          <p:cNvSpPr/>
          <p:nvPr/>
        </p:nvSpPr>
        <p:spPr>
          <a:xfrm>
            <a:off x="801225" y="193587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2</a:t>
            </a:r>
            <a:endParaRPr sz="1800">
              <a:solidFill>
                <a:srgbClr val="FFFFFF"/>
              </a:solidFill>
              <a:latin typeface="Roboto Black"/>
              <a:ea typeface="Roboto Black"/>
              <a:cs typeface="Roboto Black"/>
              <a:sym typeface="Roboto Black"/>
            </a:endParaRPr>
          </a:p>
        </p:txBody>
      </p:sp>
      <p:sp>
        <p:nvSpPr>
          <p:cNvPr id="80" name="Google Shape;80;p10"/>
          <p:cNvSpPr txBox="1"/>
          <p:nvPr>
            <p:ph idx="1" type="body"/>
          </p:nvPr>
        </p:nvSpPr>
        <p:spPr>
          <a:xfrm>
            <a:off x="801225" y="2579025"/>
            <a:ext cx="8063400" cy="4056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jpg"/><Relationship Id="rId2" Type="http://schemas.openxmlformats.org/officeDocument/2006/relationships/image" Target="../media/image4.gif"/><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2.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27285" y="1639076"/>
            <a:ext cx="8946600" cy="4858800"/>
          </a:xfrm>
          <a:prstGeom prst="rect">
            <a:avLst/>
          </a:prstGeom>
          <a:solidFill>
            <a:srgbClr val="D9D9D9"/>
          </a:solidFill>
          <a:ln cap="flat" cmpd="sng" w="9525">
            <a:solidFill>
              <a:srgbClr val="000000"/>
            </a:solidFill>
            <a:prstDash val="solid"/>
            <a:round/>
            <a:headEnd len="sm" w="sm" type="none"/>
            <a:tailEnd len="sm" w="sm" type="none"/>
          </a:ln>
        </p:spPr>
        <p:txBody>
          <a:bodyPr anchorCtr="0" anchor="t" bIns="107350" lIns="107350" spcFirstLastPara="1" rIns="107350" wrap="square" tIns="107350">
            <a:noAutofit/>
          </a:bodyPr>
          <a:lstStyle>
            <a:lvl1pPr indent="-361950" lvl="0" marL="457200">
              <a:lnSpc>
                <a:spcPct val="115000"/>
              </a:lnSpc>
              <a:spcBef>
                <a:spcPts val="0"/>
              </a:spcBef>
              <a:spcAft>
                <a:spcPts val="0"/>
              </a:spcAft>
              <a:buSzPts val="2100"/>
              <a:buFont typeface="Roboto"/>
              <a:buChar char="●"/>
              <a:defRPr sz="2100">
                <a:latin typeface="Roboto"/>
                <a:ea typeface="Roboto"/>
                <a:cs typeface="Roboto"/>
                <a:sym typeface="Roboto"/>
              </a:defRPr>
            </a:lvl1pPr>
            <a:lvl2pPr indent="-330200" lvl="1" marL="914400">
              <a:lnSpc>
                <a:spcPct val="115000"/>
              </a:lnSpc>
              <a:spcBef>
                <a:spcPts val="1900"/>
              </a:spcBef>
              <a:spcAft>
                <a:spcPts val="0"/>
              </a:spcAft>
              <a:buSzPts val="1600"/>
              <a:buFont typeface="Roboto"/>
              <a:buChar char="○"/>
              <a:defRPr sz="1600">
                <a:latin typeface="Roboto"/>
                <a:ea typeface="Roboto"/>
                <a:cs typeface="Roboto"/>
                <a:sym typeface="Roboto"/>
              </a:defRPr>
            </a:lvl2pPr>
            <a:lvl3pPr indent="-330200" lvl="2" marL="1371600">
              <a:lnSpc>
                <a:spcPct val="115000"/>
              </a:lnSpc>
              <a:spcBef>
                <a:spcPts val="1900"/>
              </a:spcBef>
              <a:spcAft>
                <a:spcPts val="0"/>
              </a:spcAft>
              <a:buSzPts val="1600"/>
              <a:buFont typeface="Roboto"/>
              <a:buChar char="■"/>
              <a:defRPr sz="1600">
                <a:latin typeface="Roboto"/>
                <a:ea typeface="Roboto"/>
                <a:cs typeface="Roboto"/>
                <a:sym typeface="Roboto"/>
              </a:defRPr>
            </a:lvl3pPr>
            <a:lvl4pPr indent="-330200" lvl="3" marL="1828800">
              <a:lnSpc>
                <a:spcPct val="115000"/>
              </a:lnSpc>
              <a:spcBef>
                <a:spcPts val="1900"/>
              </a:spcBef>
              <a:spcAft>
                <a:spcPts val="0"/>
              </a:spcAft>
              <a:buSzPts val="1600"/>
              <a:buFont typeface="Roboto"/>
              <a:buChar char="●"/>
              <a:defRPr sz="1600">
                <a:latin typeface="Roboto"/>
                <a:ea typeface="Roboto"/>
                <a:cs typeface="Roboto"/>
                <a:sym typeface="Roboto"/>
              </a:defRPr>
            </a:lvl4pPr>
            <a:lvl5pPr indent="-330200" lvl="4" marL="2286000">
              <a:lnSpc>
                <a:spcPct val="115000"/>
              </a:lnSpc>
              <a:spcBef>
                <a:spcPts val="1900"/>
              </a:spcBef>
              <a:spcAft>
                <a:spcPts val="0"/>
              </a:spcAft>
              <a:buSzPts val="1600"/>
              <a:buFont typeface="Roboto"/>
              <a:buChar char="○"/>
              <a:defRPr sz="1600">
                <a:latin typeface="Roboto"/>
                <a:ea typeface="Roboto"/>
                <a:cs typeface="Roboto"/>
                <a:sym typeface="Roboto"/>
              </a:defRPr>
            </a:lvl5pPr>
            <a:lvl6pPr indent="-330200" lvl="5" marL="2743200">
              <a:lnSpc>
                <a:spcPct val="115000"/>
              </a:lnSpc>
              <a:spcBef>
                <a:spcPts val="1900"/>
              </a:spcBef>
              <a:spcAft>
                <a:spcPts val="0"/>
              </a:spcAft>
              <a:buSzPts val="1600"/>
              <a:buFont typeface="Roboto"/>
              <a:buChar char="■"/>
              <a:defRPr sz="1600">
                <a:latin typeface="Roboto"/>
                <a:ea typeface="Roboto"/>
                <a:cs typeface="Roboto"/>
                <a:sym typeface="Roboto"/>
              </a:defRPr>
            </a:lvl6pPr>
            <a:lvl7pPr indent="-330200" lvl="6" marL="3200400">
              <a:lnSpc>
                <a:spcPct val="115000"/>
              </a:lnSpc>
              <a:spcBef>
                <a:spcPts val="1900"/>
              </a:spcBef>
              <a:spcAft>
                <a:spcPts val="0"/>
              </a:spcAft>
              <a:buSzPts val="1600"/>
              <a:buFont typeface="Roboto"/>
              <a:buChar char="●"/>
              <a:defRPr sz="1600">
                <a:latin typeface="Roboto"/>
                <a:ea typeface="Roboto"/>
                <a:cs typeface="Roboto"/>
                <a:sym typeface="Roboto"/>
              </a:defRPr>
            </a:lvl7pPr>
            <a:lvl8pPr indent="-330200" lvl="7" marL="3657600">
              <a:lnSpc>
                <a:spcPct val="115000"/>
              </a:lnSpc>
              <a:spcBef>
                <a:spcPts val="1900"/>
              </a:spcBef>
              <a:spcAft>
                <a:spcPts val="0"/>
              </a:spcAft>
              <a:buSzPts val="1600"/>
              <a:buFont typeface="Roboto"/>
              <a:buChar char="○"/>
              <a:defRPr sz="1600">
                <a:latin typeface="Roboto"/>
                <a:ea typeface="Roboto"/>
                <a:cs typeface="Roboto"/>
                <a:sym typeface="Roboto"/>
              </a:defRPr>
            </a:lvl8pPr>
            <a:lvl9pPr indent="-330200" lvl="8" marL="4114800">
              <a:lnSpc>
                <a:spcPct val="115000"/>
              </a:lnSpc>
              <a:spcBef>
                <a:spcPts val="1900"/>
              </a:spcBef>
              <a:spcAft>
                <a:spcPts val="1900"/>
              </a:spcAft>
              <a:buSzPts val="1600"/>
              <a:buFont typeface="Roboto"/>
              <a:buChar char="■"/>
              <a:defRPr sz="1600">
                <a:latin typeface="Roboto"/>
                <a:ea typeface="Roboto"/>
                <a:cs typeface="Roboto"/>
                <a:sym typeface="Roboto"/>
              </a:defRPr>
            </a:lvl9pPr>
          </a:lstStyle>
          <a:p/>
        </p:txBody>
      </p:sp>
      <p:sp>
        <p:nvSpPr>
          <p:cNvPr id="7" name="Google Shape;7;p1"/>
          <p:cNvSpPr txBox="1"/>
          <p:nvPr>
            <p:ph idx="12" type="sldNum"/>
          </p:nvPr>
        </p:nvSpPr>
        <p:spPr>
          <a:xfrm>
            <a:off x="8896081" y="6632131"/>
            <a:ext cx="576000" cy="559800"/>
          </a:xfrm>
          <a:prstGeom prst="rect">
            <a:avLst/>
          </a:prstGeom>
          <a:noFill/>
          <a:ln>
            <a:noFill/>
          </a:ln>
        </p:spPr>
        <p:txBody>
          <a:bodyPr anchorCtr="0" anchor="ctr" bIns="107350" lIns="107350" spcFirstLastPara="1" rIns="107350" wrap="square" tIns="10735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8" name="Google Shape;8;p1"/>
          <p:cNvSpPr/>
          <p:nvPr/>
        </p:nvSpPr>
        <p:spPr>
          <a:xfrm>
            <a:off x="100" y="-9500"/>
            <a:ext cx="9601200" cy="728100"/>
          </a:xfrm>
          <a:prstGeom prst="rect">
            <a:avLst/>
          </a:prstGeom>
          <a:solidFill>
            <a:srgbClr val="DEEB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
          <p:cNvSpPr txBox="1"/>
          <p:nvPr/>
        </p:nvSpPr>
        <p:spPr>
          <a:xfrm>
            <a:off x="118725" y="7226700"/>
            <a:ext cx="8016000" cy="88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500">
                <a:latin typeface="Roboto"/>
                <a:ea typeface="Roboto"/>
                <a:cs typeface="Roboto"/>
                <a:sym typeface="Roboto"/>
              </a:rPr>
              <a:t>©2021 by Scholastic Inc. All rights reserved. Permission granted to teachers and subscribers to make copies of this file to distribute to their students. Scholastic is not responsible for any edits to these materials made by educators or their students.</a:t>
            </a:r>
            <a:endParaRPr sz="500">
              <a:latin typeface="Roboto"/>
              <a:ea typeface="Roboto"/>
              <a:cs typeface="Roboto"/>
              <a:sym typeface="Roboto"/>
            </a:endParaRPr>
          </a:p>
          <a:p>
            <a:pPr indent="0" lvl="0" marL="0" rtl="0" algn="l">
              <a:spcBef>
                <a:spcPts val="0"/>
              </a:spcBef>
              <a:spcAft>
                <a:spcPts val="0"/>
              </a:spcAft>
              <a:buNone/>
            </a:pPr>
            <a:r>
              <a:t/>
            </a:r>
            <a:endParaRPr sz="400">
              <a:latin typeface="Roboto"/>
              <a:ea typeface="Roboto"/>
              <a:cs typeface="Roboto"/>
              <a:sym typeface="Roboto"/>
            </a:endParaRPr>
          </a:p>
        </p:txBody>
      </p:sp>
      <p:pic>
        <p:nvPicPr>
          <p:cNvPr id="10" name="Google Shape;10;p1"/>
          <p:cNvPicPr preferRelativeResize="0"/>
          <p:nvPr/>
        </p:nvPicPr>
        <p:blipFill>
          <a:blip r:embed="rId1">
            <a:alphaModFix/>
          </a:blip>
          <a:stretch>
            <a:fillRect/>
          </a:stretch>
        </p:blipFill>
        <p:spPr>
          <a:xfrm>
            <a:off x="225750" y="112750"/>
            <a:ext cx="1239850" cy="153925"/>
          </a:xfrm>
          <a:prstGeom prst="rect">
            <a:avLst/>
          </a:prstGeom>
          <a:noFill/>
          <a:ln>
            <a:noFill/>
          </a:ln>
        </p:spPr>
      </p:pic>
      <p:pic>
        <p:nvPicPr>
          <p:cNvPr id="11" name="Google Shape;11;p1"/>
          <p:cNvPicPr preferRelativeResize="0"/>
          <p:nvPr/>
        </p:nvPicPr>
        <p:blipFill>
          <a:blip r:embed="rId2">
            <a:alphaModFix/>
          </a:blip>
          <a:stretch>
            <a:fillRect/>
          </a:stretch>
        </p:blipFill>
        <p:spPr>
          <a:xfrm>
            <a:off x="52700" y="225325"/>
            <a:ext cx="2395925" cy="493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s://junior.scholastic.com/content/classroom_magazines/junior/issues/2020-21/031521/the-fight-for-disability-rights.html#1140L" TargetMode="External"/><Relationship Id="rId4" Type="http://schemas.openxmlformats.org/officeDocument/2006/relationships/hyperlink" Target="https://junior.scholastic.com/content/classroom_magazines/junior/issues/2020-21/031521/the-fight-for-disability-rights.html#1140L" TargetMode="External"/><Relationship Id="rId5" Type="http://schemas.openxmlformats.org/officeDocument/2006/relationships/hyperlink" Target="https://junior.scholastic.com/content/classroom_magazines/junior/issues/2020-21/031521/the-fight-for-disability-rights.html#1140L" TargetMode="External"/><Relationship Id="rId6" Type="http://schemas.openxmlformats.org/officeDocument/2006/relationships/hyperlink" Target="https://junior.scholastic.com/content/classroom_magazines/junior/issues/2020-21/031521/the-fight-for-disability-rights.html#1140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slide" Target="/ppt/slides/slide4.xml"/><Relationship Id="rId4" Type="http://schemas.openxmlformats.org/officeDocument/2006/relationships/slide" Target="/ppt/slides/slide5.xml"/><Relationship Id="rId5" Type="http://schemas.openxmlformats.org/officeDocument/2006/relationships/slide" Target="/ppt/slides/slide7.xml"/><Relationship Id="rId6" Type="http://schemas.openxmlformats.org/officeDocument/2006/relationships/slide" Target="/ppt/slides/slide10.xml"/><Relationship Id="rId7" Type="http://schemas.openxmlformats.org/officeDocument/2006/relationships/slide" Target="/ppt/slid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junior.scholastic.com/issues/2020-21/031521/the-fight-for-disability-rights.html?share-video=623300552000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hyperlink" Target="https://junior.scholastic.com/content/dam/classroom-magazines/junior-scholastic/issues/2020-21/031521/the-fight-for-disability-rights/JS-031521-DisabilityRights-WTK.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hyperlink" Target="https://junior.scholastic.com/content/classroom_magazines/junior/issues/2020-21/031521/the-fight-for-disability-rights.html#1140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70" name="Shape 170"/>
        <p:cNvGrpSpPr/>
        <p:nvPr/>
      </p:nvGrpSpPr>
      <p:grpSpPr>
        <a:xfrm>
          <a:off x="0" y="0"/>
          <a:ext cx="0" cy="0"/>
          <a:chOff x="0" y="0"/>
          <a:chExt cx="0" cy="0"/>
        </a:xfrm>
      </p:grpSpPr>
      <p:sp>
        <p:nvSpPr>
          <p:cNvPr id="171" name="Google Shape;171;p23">
            <a:hlinkClick r:id="rId3"/>
          </p:cNvPr>
          <p:cNvSpPr/>
          <p:nvPr/>
        </p:nvSpPr>
        <p:spPr>
          <a:xfrm>
            <a:off x="4924550" y="1866900"/>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3">
            <a:hlinkClick r:id="rId4"/>
          </p:cNvPr>
          <p:cNvSpPr/>
          <p:nvPr/>
        </p:nvSpPr>
        <p:spPr>
          <a:xfrm>
            <a:off x="712275" y="4019700"/>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3">
            <a:hlinkClick r:id="rId5"/>
          </p:cNvPr>
          <p:cNvSpPr/>
          <p:nvPr/>
        </p:nvSpPr>
        <p:spPr>
          <a:xfrm>
            <a:off x="4924550" y="4019700"/>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3">
            <a:hlinkClick r:id="rId6"/>
          </p:cNvPr>
          <p:cNvSpPr/>
          <p:nvPr/>
        </p:nvSpPr>
        <p:spPr>
          <a:xfrm>
            <a:off x="788475" y="1866888"/>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78" name="Shape 178"/>
        <p:cNvGrpSpPr/>
        <p:nvPr/>
      </p:nvGrpSpPr>
      <p:grpSpPr>
        <a:xfrm>
          <a:off x="0" y="0"/>
          <a:ext cx="0" cy="0"/>
          <a:chOff x="0" y="0"/>
          <a:chExt cx="0" cy="0"/>
        </a:xfrm>
      </p:grpSpPr>
      <p:sp>
        <p:nvSpPr>
          <p:cNvPr id="179" name="Google Shape;179;p24"/>
          <p:cNvSpPr txBox="1"/>
          <p:nvPr>
            <p:ph idx="1" type="body"/>
          </p:nvPr>
        </p:nvSpPr>
        <p:spPr>
          <a:xfrm>
            <a:off x="768975" y="1865225"/>
            <a:ext cx="8063400" cy="44505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180" name="Google Shape;180;p24"/>
          <p:cNvSpPr txBox="1"/>
          <p:nvPr>
            <p:ph idx="1" type="body"/>
          </p:nvPr>
        </p:nvSpPr>
        <p:spPr>
          <a:xfrm>
            <a:off x="7430100" y="753750"/>
            <a:ext cx="773700" cy="563700"/>
          </a:xfrm>
          <a:prstGeom prst="rect">
            <a:avLst/>
          </a:prstGeom>
        </p:spPr>
        <p:txBody>
          <a:bodyPr anchorCtr="0" anchor="ctr" bIns="107350" lIns="107350" spcFirstLastPara="1" rIns="107350" wrap="square" tIns="107350">
            <a:noAutofit/>
          </a:bodyPr>
          <a:lstStyle/>
          <a:p>
            <a:pPr indent="0" lvl="0" marL="0" rtl="0" algn="l">
              <a:spcBef>
                <a:spcPts val="0"/>
              </a:spcBef>
              <a:spcAft>
                <a:spcPts val="1900"/>
              </a:spcAft>
              <a:buNone/>
            </a:pPr>
            <a:r>
              <a:t/>
            </a:r>
            <a:endParaRPr sz="1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5"/>
          <p:cNvSpPr txBox="1"/>
          <p:nvPr>
            <p:ph idx="4294967295" type="body"/>
          </p:nvPr>
        </p:nvSpPr>
        <p:spPr>
          <a:xfrm>
            <a:off x="3429757" y="184825"/>
            <a:ext cx="4098900" cy="379200"/>
          </a:xfrm>
          <a:prstGeom prst="rect">
            <a:avLst/>
          </a:prstGeom>
          <a:solidFill>
            <a:srgbClr val="D0E0E3"/>
          </a:solidFill>
          <a:ln>
            <a:noFill/>
          </a:ln>
        </p:spPr>
        <p:txBody>
          <a:bodyPr anchorCtr="0" anchor="t" bIns="91425" lIns="91425" spcFirstLastPara="1" rIns="91425" wrap="square" tIns="45700">
            <a:noAutofit/>
          </a:bodyPr>
          <a:lstStyle/>
          <a:p>
            <a:pPr indent="0" lvl="0" marL="0" rtl="0" algn="l">
              <a:spcBef>
                <a:spcPts val="0"/>
              </a:spcBef>
              <a:spcAft>
                <a:spcPts val="1900"/>
              </a:spcAft>
              <a:buNone/>
            </a:pPr>
            <a:r>
              <a:t/>
            </a:r>
            <a:endParaRPr sz="1600"/>
          </a:p>
        </p:txBody>
      </p:sp>
      <p:sp>
        <p:nvSpPr>
          <p:cNvPr id="113" name="Google Shape;113;p15">
            <a:hlinkClick action="ppaction://hlinkshowjump?jump=nextslide"/>
          </p:cNvPr>
          <p:cNvSpPr/>
          <p:nvPr/>
        </p:nvSpPr>
        <p:spPr>
          <a:xfrm>
            <a:off x="1193700" y="16612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5">
            <a:hlinkClick action="ppaction://hlinksldjump" r:id="rId3"/>
          </p:cNvPr>
          <p:cNvSpPr/>
          <p:nvPr/>
        </p:nvSpPr>
        <p:spPr>
          <a:xfrm>
            <a:off x="1193700" y="24731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5">
            <a:hlinkClick action="ppaction://hlinksldjump" r:id="rId4"/>
          </p:cNvPr>
          <p:cNvSpPr/>
          <p:nvPr/>
        </p:nvSpPr>
        <p:spPr>
          <a:xfrm>
            <a:off x="1193700" y="32850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5">
            <a:hlinkClick action="ppaction://hlinksldjump" r:id="rId5"/>
          </p:cNvPr>
          <p:cNvSpPr/>
          <p:nvPr/>
        </p:nvSpPr>
        <p:spPr>
          <a:xfrm>
            <a:off x="1193700" y="49088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5">
            <a:hlinkClick action="ppaction://hlinksldjump" r:id="rId6"/>
          </p:cNvPr>
          <p:cNvSpPr/>
          <p:nvPr/>
        </p:nvSpPr>
        <p:spPr>
          <a:xfrm>
            <a:off x="1193700" y="57207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5">
            <a:hlinkClick action="ppaction://hlinksldjump" r:id="rId7"/>
          </p:cNvPr>
          <p:cNvSpPr/>
          <p:nvPr/>
        </p:nvSpPr>
        <p:spPr>
          <a:xfrm>
            <a:off x="1193700" y="40969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6"/>
          <p:cNvSpPr txBox="1"/>
          <p:nvPr>
            <p:ph idx="1" type="body"/>
          </p:nvPr>
        </p:nvSpPr>
        <p:spPr>
          <a:xfrm>
            <a:off x="849750" y="3652825"/>
            <a:ext cx="7939500" cy="30165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7"/>
          <p:cNvSpPr txBox="1"/>
          <p:nvPr>
            <p:ph idx="1" type="body"/>
          </p:nvPr>
        </p:nvSpPr>
        <p:spPr>
          <a:xfrm>
            <a:off x="849750" y="4854175"/>
            <a:ext cx="8043600" cy="21849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129" name="Google Shape;129;p17">
            <a:hlinkClick r:id="rId3"/>
          </p:cNvPr>
          <p:cNvSpPr/>
          <p:nvPr/>
        </p:nvSpPr>
        <p:spPr>
          <a:xfrm>
            <a:off x="3954625" y="1828675"/>
            <a:ext cx="5181000" cy="302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8">
            <a:hlinkClick r:id="rId3"/>
          </p:cNvPr>
          <p:cNvSpPr/>
          <p:nvPr/>
        </p:nvSpPr>
        <p:spPr>
          <a:xfrm>
            <a:off x="6462725" y="939900"/>
            <a:ext cx="1420800" cy="142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5" name="Google Shape;135;p18"/>
          <p:cNvGrpSpPr/>
          <p:nvPr/>
        </p:nvGrpSpPr>
        <p:grpSpPr>
          <a:xfrm>
            <a:off x="4965000" y="2743275"/>
            <a:ext cx="1565700" cy="690900"/>
            <a:chOff x="4965000" y="2743275"/>
            <a:chExt cx="1565700" cy="690900"/>
          </a:xfrm>
        </p:grpSpPr>
        <p:sp>
          <p:nvSpPr>
            <p:cNvPr id="136" name="Google Shape;136;p18"/>
            <p:cNvSpPr/>
            <p:nvPr/>
          </p:nvSpPr>
          <p:spPr>
            <a:xfrm>
              <a:off x="4971800" y="2753625"/>
              <a:ext cx="15384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segregate</a:t>
              </a:r>
              <a:endParaRPr b="1" sz="1800">
                <a:latin typeface="Roboto"/>
                <a:ea typeface="Roboto"/>
                <a:cs typeface="Roboto"/>
                <a:sym typeface="Roboto"/>
              </a:endParaRPr>
            </a:p>
          </p:txBody>
        </p:sp>
        <p:sp>
          <p:nvSpPr>
            <p:cNvPr id="137" name="Google Shape;137;p18"/>
            <p:cNvSpPr/>
            <p:nvPr/>
          </p:nvSpPr>
          <p:spPr>
            <a:xfrm>
              <a:off x="4965000" y="2743275"/>
              <a:ext cx="1565700" cy="69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 name="Google Shape;138;p18"/>
          <p:cNvGrpSpPr/>
          <p:nvPr/>
        </p:nvGrpSpPr>
        <p:grpSpPr>
          <a:xfrm>
            <a:off x="6852600" y="2743275"/>
            <a:ext cx="1565700" cy="690900"/>
            <a:chOff x="6852600" y="2743275"/>
            <a:chExt cx="1565700" cy="690900"/>
          </a:xfrm>
        </p:grpSpPr>
        <p:sp>
          <p:nvSpPr>
            <p:cNvPr id="139" name="Google Shape;139;p18"/>
            <p:cNvSpPr/>
            <p:nvPr/>
          </p:nvSpPr>
          <p:spPr>
            <a:xfrm>
              <a:off x="6852600" y="2753625"/>
              <a:ext cx="15384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stigma</a:t>
              </a:r>
              <a:endParaRPr b="1" sz="1800">
                <a:latin typeface="Roboto"/>
                <a:ea typeface="Roboto"/>
                <a:cs typeface="Roboto"/>
                <a:sym typeface="Roboto"/>
              </a:endParaRPr>
            </a:p>
          </p:txBody>
        </p:sp>
        <p:sp>
          <p:nvSpPr>
            <p:cNvPr id="140" name="Google Shape;140;p18"/>
            <p:cNvSpPr/>
            <p:nvPr/>
          </p:nvSpPr>
          <p:spPr>
            <a:xfrm>
              <a:off x="6852600" y="2743275"/>
              <a:ext cx="1565700" cy="69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 name="Google Shape;141;p18"/>
          <p:cNvGrpSpPr/>
          <p:nvPr/>
        </p:nvGrpSpPr>
        <p:grpSpPr>
          <a:xfrm>
            <a:off x="1183000" y="2732900"/>
            <a:ext cx="1565700" cy="690925"/>
            <a:chOff x="1183000" y="2732900"/>
            <a:chExt cx="1565700" cy="690925"/>
          </a:xfrm>
        </p:grpSpPr>
        <p:sp>
          <p:nvSpPr>
            <p:cNvPr id="142" name="Google Shape;142;p18"/>
            <p:cNvSpPr/>
            <p:nvPr/>
          </p:nvSpPr>
          <p:spPr>
            <a:xfrm>
              <a:off x="1210200" y="2753625"/>
              <a:ext cx="15384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accessible</a:t>
              </a:r>
              <a:endParaRPr b="1" sz="1800">
                <a:latin typeface="Roboto"/>
                <a:ea typeface="Roboto"/>
                <a:cs typeface="Roboto"/>
                <a:sym typeface="Roboto"/>
              </a:endParaRPr>
            </a:p>
          </p:txBody>
        </p:sp>
        <p:sp>
          <p:nvSpPr>
            <p:cNvPr id="143" name="Google Shape;143;p18"/>
            <p:cNvSpPr/>
            <p:nvPr/>
          </p:nvSpPr>
          <p:spPr>
            <a:xfrm>
              <a:off x="1183000" y="2732900"/>
              <a:ext cx="1565700" cy="69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 name="Google Shape;144;p18"/>
          <p:cNvGrpSpPr/>
          <p:nvPr/>
        </p:nvGrpSpPr>
        <p:grpSpPr>
          <a:xfrm>
            <a:off x="3077400" y="2743275"/>
            <a:ext cx="1565700" cy="690900"/>
            <a:chOff x="3077400" y="2743275"/>
            <a:chExt cx="1565700" cy="690900"/>
          </a:xfrm>
        </p:grpSpPr>
        <p:sp>
          <p:nvSpPr>
            <p:cNvPr id="145" name="Google Shape;145;p18"/>
            <p:cNvSpPr/>
            <p:nvPr/>
          </p:nvSpPr>
          <p:spPr>
            <a:xfrm>
              <a:off x="3091000" y="2753625"/>
              <a:ext cx="15384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inclusivity</a:t>
              </a:r>
              <a:endParaRPr b="1" sz="1800">
                <a:latin typeface="Roboto"/>
                <a:ea typeface="Roboto"/>
                <a:cs typeface="Roboto"/>
                <a:sym typeface="Roboto"/>
              </a:endParaRPr>
            </a:p>
          </p:txBody>
        </p:sp>
        <p:sp>
          <p:nvSpPr>
            <p:cNvPr id="146" name="Google Shape;146;p18"/>
            <p:cNvSpPr/>
            <p:nvPr/>
          </p:nvSpPr>
          <p:spPr>
            <a:xfrm>
              <a:off x="3077400" y="2743275"/>
              <a:ext cx="1565700" cy="69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9">
            <a:hlinkClick r:id="rId3"/>
          </p:cNvPr>
          <p:cNvSpPr/>
          <p:nvPr/>
        </p:nvSpPr>
        <p:spPr>
          <a:xfrm>
            <a:off x="4350175" y="1828800"/>
            <a:ext cx="3594000" cy="48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55" name="Shape 155"/>
        <p:cNvGrpSpPr/>
        <p:nvPr/>
      </p:nvGrpSpPr>
      <p:grpSpPr>
        <a:xfrm>
          <a:off x="0" y="0"/>
          <a:ext cx="0" cy="0"/>
          <a:chOff x="0" y="0"/>
          <a:chExt cx="0" cy="0"/>
        </a:xfrm>
      </p:grpSpPr>
      <p:sp>
        <p:nvSpPr>
          <p:cNvPr id="156" name="Google Shape;156;p20"/>
          <p:cNvSpPr txBox="1"/>
          <p:nvPr>
            <p:ph idx="1" type="body"/>
          </p:nvPr>
        </p:nvSpPr>
        <p:spPr>
          <a:xfrm>
            <a:off x="801225" y="2579025"/>
            <a:ext cx="8063400" cy="40560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60" name="Shape 160"/>
        <p:cNvGrpSpPr/>
        <p:nvPr/>
      </p:nvGrpSpPr>
      <p:grpSpPr>
        <a:xfrm>
          <a:off x="0" y="0"/>
          <a:ext cx="0" cy="0"/>
          <a:chOff x="0" y="0"/>
          <a:chExt cx="0" cy="0"/>
        </a:xfrm>
      </p:grpSpPr>
      <p:sp>
        <p:nvSpPr>
          <p:cNvPr id="161" name="Google Shape;161;p21"/>
          <p:cNvSpPr txBox="1"/>
          <p:nvPr>
            <p:ph idx="1" type="body"/>
          </p:nvPr>
        </p:nvSpPr>
        <p:spPr>
          <a:xfrm>
            <a:off x="801225" y="2579025"/>
            <a:ext cx="8063400" cy="40560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65" name="Shape 165"/>
        <p:cNvGrpSpPr/>
        <p:nvPr/>
      </p:nvGrpSpPr>
      <p:grpSpPr>
        <a:xfrm>
          <a:off x="0" y="0"/>
          <a:ext cx="0" cy="0"/>
          <a:chOff x="0" y="0"/>
          <a:chExt cx="0" cy="0"/>
        </a:xfrm>
      </p:grpSpPr>
      <p:sp>
        <p:nvSpPr>
          <p:cNvPr id="166" name="Google Shape;166;p22"/>
          <p:cNvSpPr txBox="1"/>
          <p:nvPr>
            <p:ph idx="1" type="body"/>
          </p:nvPr>
        </p:nvSpPr>
        <p:spPr>
          <a:xfrm>
            <a:off x="801225" y="2579025"/>
            <a:ext cx="8063400" cy="40560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