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7315200" cx="9601200"/>
  <p:notesSz cx="6858000" cy="9144000"/>
  <p:embeddedFontLst>
    <p:embeddedFont>
      <p:font typeface="Roboto Black"/>
      <p:bold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
      <p:font typeface="Average"/>
      <p:regular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24">
          <p15:clr>
            <a:srgbClr val="A4A3A4"/>
          </p15:clr>
        </p15:guide>
        <p15:guide id="2" pos="535">
          <p15:clr>
            <a:srgbClr val="9AA0A6"/>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491171-DD71-4115-9E27-0627BEA225D0}">
  <a:tblStyle styleId="{CD491171-DD71-4115-9E27-0627BEA225D0}"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4"/>
        <p:guide pos="535"/>
        <p:guide pos="7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Average-regular.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swald-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lack-boldItalic.fntdata"/><Relationship Id="rId18" Type="http://schemas.openxmlformats.org/officeDocument/2006/relationships/font" Target="fonts/Roboto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8be032c5fd_0_0: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be032c5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d1355fa81_0_43: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d1355fa8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38a5d8364_1_22: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38a5d836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1d415a9c2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1d415a9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1d415a9c2_0_129: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a1d415a9c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1d415a9c2_0_24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1d415a9c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1d415a9c2_0_496: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1d415a9c2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1d415a9c2_0_50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a1d415a9c2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a1d415a9c2_0_62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a1d415a9c2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1d415a9c2_0_65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1d415a9c2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1d415a9c2_0_67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1d415a9c2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hyperlink" Target="http://tk" TargetMode="External"/><Relationship Id="rId4" Type="http://schemas.openxmlformats.org/officeDocument/2006/relationships/hyperlink" Target="https://junior.scholastic.com/issues/2019-20/111119/he-fought-for-native-rights.html#930L" TargetMode="External"/><Relationship Id="rId5" Type="http://schemas.openxmlformats.org/officeDocument/2006/relationships/hyperlink" Target="https://www.tolerance.org/frameworks/teaching-hard-history/american-slavery/classroom-videos#forgotten-slavery"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premier.shutterstock.com/image/contributor/235973531" TargetMode="External"/><Relationship Id="rId3" Type="http://schemas.openxmlformats.org/officeDocument/2006/relationships/image" Target="../media/image3.png"/><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
    <p:spTree>
      <p:nvGrpSpPr>
        <p:cNvPr id="12" name="Shape 12"/>
        <p:cNvGrpSpPr/>
        <p:nvPr/>
      </p:nvGrpSpPr>
      <p:grpSpPr>
        <a:xfrm>
          <a:off x="0" y="0"/>
          <a:ext cx="0" cy="0"/>
          <a:chOff x="0" y="0"/>
          <a:chExt cx="0" cy="0"/>
        </a:xfrm>
      </p:grpSpPr>
      <p:sp>
        <p:nvSpPr>
          <p:cNvPr id="13" name="Google Shape;13;p2"/>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4">
  <p:cSld name="CUSTOM_2_2_1_1_1">
    <p:bg>
      <p:bgPr>
        <a:solidFill>
          <a:srgbClr val="FFFFFF"/>
        </a:solidFill>
      </p:bgPr>
    </p:bg>
    <p:spTree>
      <p:nvGrpSpPr>
        <p:cNvPr id="87" name="Shape 87"/>
        <p:cNvGrpSpPr/>
        <p:nvPr/>
      </p:nvGrpSpPr>
      <p:grpSpPr>
        <a:xfrm>
          <a:off x="0" y="0"/>
          <a:ext cx="0" cy="0"/>
          <a:chOff x="0" y="0"/>
          <a:chExt cx="0" cy="0"/>
        </a:xfrm>
      </p:grpSpPr>
      <p:pic>
        <p:nvPicPr>
          <p:cNvPr id="88" name="Google Shape;88;p11"/>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89" name="Google Shape;89;p11"/>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90" name="Google Shape;90;p11"/>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Reread the last paragraph. What would you write on a plaque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with Winnemucca’s statue to explain her legacy?</a:t>
            </a:r>
            <a:endParaRPr sz="1800">
              <a:latin typeface="Roboto"/>
              <a:ea typeface="Roboto"/>
              <a:cs typeface="Roboto"/>
              <a:sym typeface="Roboto"/>
            </a:endParaRPr>
          </a:p>
        </p:txBody>
      </p:sp>
      <p:sp>
        <p:nvSpPr>
          <p:cNvPr id="91" name="Google Shape;91;p11"/>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7</a:t>
            </a:r>
            <a:endParaRPr sz="1800">
              <a:solidFill>
                <a:srgbClr val="FFFFFF"/>
              </a:solidFill>
              <a:latin typeface="Roboto Black"/>
              <a:ea typeface="Roboto Black"/>
              <a:cs typeface="Roboto Black"/>
              <a:sym typeface="Roboto Black"/>
            </a:endParaRPr>
          </a:p>
        </p:txBody>
      </p:sp>
      <p:sp>
        <p:nvSpPr>
          <p:cNvPr id="92" name="Google Shape;92;p11"/>
          <p:cNvSpPr txBox="1"/>
          <p:nvPr>
            <p:ph idx="1" type="body"/>
          </p:nvPr>
        </p:nvSpPr>
        <p:spPr>
          <a:xfrm>
            <a:off x="801225" y="25790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1">
  <p:cSld name="CUSTOM_2_2_1_1_1_1">
    <p:bg>
      <p:bgPr>
        <a:solidFill>
          <a:srgbClr val="FFFFFF"/>
        </a:solidFill>
      </p:bgPr>
    </p:bg>
    <p:spTree>
      <p:nvGrpSpPr>
        <p:cNvPr id="93" name="Shape 93"/>
        <p:cNvGrpSpPr/>
        <p:nvPr/>
      </p:nvGrpSpPr>
      <p:grpSpPr>
        <a:xfrm>
          <a:off x="0" y="0"/>
          <a:ext cx="0" cy="0"/>
          <a:chOff x="0" y="0"/>
          <a:chExt cx="0" cy="0"/>
        </a:xfrm>
      </p:grpSpPr>
      <p:pic>
        <p:nvPicPr>
          <p:cNvPr id="94" name="Google Shape;94;p12"/>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95" name="Google Shape;95;p12">
            <a:hlinkClick r:id="rId3"/>
          </p:cNvPr>
          <p:cNvSpPr/>
          <p:nvPr/>
        </p:nvSpPr>
        <p:spPr>
          <a:xfrm>
            <a:off x="5107450" y="2381825"/>
            <a:ext cx="1416900" cy="6702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6" name="Google Shape;96;p12">
            <a:hlinkClick r:id="rId4"/>
          </p:cNvPr>
          <p:cNvSpPr/>
          <p:nvPr/>
        </p:nvSpPr>
        <p:spPr>
          <a:xfrm>
            <a:off x="996775" y="4083900"/>
            <a:ext cx="26319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7" name="Google Shape;97;p12">
            <a:hlinkClick r:id="rId5"/>
          </p:cNvPr>
          <p:cNvSpPr/>
          <p:nvPr/>
        </p:nvSpPr>
        <p:spPr>
          <a:xfrm>
            <a:off x="5107450" y="4753200"/>
            <a:ext cx="33816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graphicFrame>
        <p:nvGraphicFramePr>
          <p:cNvPr id="98" name="Google Shape;98;p12"/>
          <p:cNvGraphicFramePr/>
          <p:nvPr/>
        </p:nvGraphicFramePr>
        <p:xfrm>
          <a:off x="655800" y="1867890"/>
          <a:ext cx="3000000" cy="3000000"/>
        </p:xfrm>
        <a:graphic>
          <a:graphicData uri="http://schemas.openxmlformats.org/drawingml/2006/table">
            <a:tbl>
              <a:tblPr>
                <a:noFill/>
                <a:tableStyleId>{CD491171-DD71-4115-9E27-0627BEA225D0}</a:tableStyleId>
              </a:tblPr>
              <a:tblGrid>
                <a:gridCol w="4123025"/>
                <a:gridCol w="4123025"/>
              </a:tblGrid>
              <a:tr h="2174875">
                <a:tc>
                  <a:txBody>
                    <a:bodyPr/>
                    <a:lstStyle/>
                    <a:p>
                      <a:pPr indent="0" lvl="0" marL="76200" marR="114300" rtl="0" algn="l">
                        <a:lnSpc>
                          <a:spcPct val="115000"/>
                        </a:lnSpc>
                        <a:spcBef>
                          <a:spcPts val="0"/>
                        </a:spcBef>
                        <a:spcAft>
                          <a:spcPts val="0"/>
                        </a:spcAft>
                        <a:buNone/>
                      </a:pPr>
                      <a:r>
                        <a:rPr lang="en" sz="1700">
                          <a:latin typeface="Lato"/>
                          <a:ea typeface="Lato"/>
                          <a:cs typeface="Lato"/>
                          <a:sym typeface="Lato"/>
                        </a:rPr>
                        <a:t>Read a re-creation of what Sarah Winnemucca said in her lectures in 1879. Then answer the questions.</a:t>
                      </a:r>
                      <a:endParaRPr i="1" sz="1700">
                        <a:latin typeface="Average"/>
                        <a:ea typeface="Average"/>
                        <a:cs typeface="Average"/>
                        <a:sym typeface="Average"/>
                      </a:endParaRPr>
                    </a:p>
                  </a:txBody>
                  <a:tcPr marT="457200" marB="90300" marR="6667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Answer 10 questions about a more detailed version of the map of the Western United States in 1879.</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r h="2418350">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Respond to the “Write About It!” prompt: </a:t>
                      </a:r>
                      <a:r>
                        <a:rPr i="1" lang="en" sz="1700">
                          <a:solidFill>
                            <a:schemeClr val="dk1"/>
                          </a:solidFill>
                          <a:latin typeface="Lato"/>
                          <a:ea typeface="Lato"/>
                          <a:cs typeface="Lato"/>
                          <a:sym typeface="Lato"/>
                        </a:rPr>
                        <a:t>How did Sarah Winnemucca give voice to her people? Explain some of the challenges the Numa faced and how Winnemucca fought to help them.</a:t>
                      </a:r>
                      <a:endParaRPr i="1" sz="1700">
                        <a:solidFill>
                          <a:schemeClr val="dk1"/>
                        </a:solidFill>
                        <a:latin typeface="Lato"/>
                        <a:ea typeface="Lato"/>
                        <a:cs typeface="Lato"/>
                        <a:sym typeface="Lato"/>
                      </a:endParaRPr>
                    </a:p>
                  </a:txBody>
                  <a:tcPr marT="457200" marB="90300" marR="264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Read “He Fought for Native Rights.” Then answer these questions: </a:t>
                      </a:r>
                      <a:r>
                        <a:rPr i="1" lang="en" sz="1700">
                          <a:solidFill>
                            <a:schemeClr val="dk1"/>
                          </a:solidFill>
                          <a:latin typeface="Lato"/>
                          <a:ea typeface="Lato"/>
                          <a:cs typeface="Lato"/>
                          <a:sym typeface="Lato"/>
                        </a:rPr>
                        <a:t>How does the article help you understand the boarding schools mentioned in the Sarah Winnemucca article? What do she and Luther Standing Bear have in common?</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sp>
        <p:nvSpPr>
          <p:cNvPr id="99" name="Google Shape;99;p12"/>
          <p:cNvSpPr txBox="1"/>
          <p:nvPr/>
        </p:nvSpPr>
        <p:spPr>
          <a:xfrm>
            <a:off x="5032775" y="1027350"/>
            <a:ext cx="42258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follow the link. Write your response on the next slide.</a:t>
            </a:r>
            <a:endParaRPr sz="1800">
              <a:solidFill>
                <a:srgbClr val="134F5C"/>
              </a:solidFill>
              <a:latin typeface="Roboto"/>
              <a:ea typeface="Roboto"/>
              <a:cs typeface="Roboto"/>
              <a:sym typeface="Roboto"/>
            </a:endParaRPr>
          </a:p>
        </p:txBody>
      </p:sp>
      <p:sp>
        <p:nvSpPr>
          <p:cNvPr id="100" name="Google Shape;100;p12"/>
          <p:cNvSpPr/>
          <p:nvPr/>
        </p:nvSpPr>
        <p:spPr>
          <a:xfrm>
            <a:off x="829800" y="1941475"/>
            <a:ext cx="31371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800">
                <a:solidFill>
                  <a:srgbClr val="FFFFFF"/>
                </a:solidFill>
                <a:latin typeface="Roboto Black"/>
                <a:ea typeface="Roboto Black"/>
                <a:cs typeface="Roboto Black"/>
                <a:sym typeface="Roboto Black"/>
              </a:rPr>
              <a:t>1.</a:t>
            </a:r>
            <a:r>
              <a:rPr b="1" lang="en" sz="1800">
                <a:solidFill>
                  <a:srgbClr val="FFFFFF"/>
                </a:solidFill>
                <a:latin typeface="Roboto"/>
                <a:ea typeface="Roboto"/>
                <a:cs typeface="Roboto"/>
                <a:sym typeface="Roboto"/>
              </a:rPr>
              <a:t> Analyze a primary source.</a:t>
            </a:r>
            <a:endParaRPr b="1" sz="1800">
              <a:solidFill>
                <a:srgbClr val="FFFFFF"/>
              </a:solidFill>
              <a:latin typeface="Roboto"/>
              <a:ea typeface="Roboto"/>
              <a:cs typeface="Roboto"/>
              <a:sym typeface="Roboto"/>
            </a:endParaRPr>
          </a:p>
        </p:txBody>
      </p:sp>
      <p:sp>
        <p:nvSpPr>
          <p:cNvPr id="101" name="Google Shape;101;p12"/>
          <p:cNvSpPr/>
          <p:nvPr/>
        </p:nvSpPr>
        <p:spPr>
          <a:xfrm>
            <a:off x="4947375" y="1941475"/>
            <a:ext cx="20964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2.</a:t>
            </a:r>
            <a:r>
              <a:rPr b="1" lang="en" sz="1800">
                <a:solidFill>
                  <a:srgbClr val="FFFFFF"/>
                </a:solidFill>
                <a:latin typeface="Roboto"/>
                <a:ea typeface="Roboto"/>
                <a:cs typeface="Roboto"/>
                <a:sym typeface="Roboto"/>
              </a:rPr>
              <a:t> Analyze a map.</a:t>
            </a:r>
            <a:endParaRPr b="1" sz="1800">
              <a:solidFill>
                <a:srgbClr val="FFFFFF"/>
              </a:solidFill>
              <a:latin typeface="Roboto"/>
              <a:ea typeface="Roboto"/>
              <a:cs typeface="Roboto"/>
              <a:sym typeface="Roboto"/>
            </a:endParaRPr>
          </a:p>
        </p:txBody>
      </p:sp>
      <p:sp>
        <p:nvSpPr>
          <p:cNvPr id="102" name="Google Shape;102;p12"/>
          <p:cNvSpPr/>
          <p:nvPr/>
        </p:nvSpPr>
        <p:spPr>
          <a:xfrm>
            <a:off x="753600" y="4114575"/>
            <a:ext cx="20067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3. </a:t>
            </a:r>
            <a:r>
              <a:rPr b="1" lang="en" sz="1800">
                <a:solidFill>
                  <a:srgbClr val="FFFFFF"/>
                </a:solidFill>
                <a:latin typeface="Roboto"/>
                <a:ea typeface="Roboto"/>
                <a:cs typeface="Roboto"/>
                <a:sym typeface="Roboto"/>
              </a:rPr>
              <a:t>Write an essay.</a:t>
            </a:r>
            <a:endParaRPr b="1" sz="1800">
              <a:solidFill>
                <a:srgbClr val="FFFFFF"/>
              </a:solidFill>
              <a:latin typeface="Roboto"/>
              <a:ea typeface="Roboto"/>
              <a:cs typeface="Roboto"/>
              <a:sym typeface="Roboto"/>
            </a:endParaRPr>
          </a:p>
        </p:txBody>
      </p:sp>
      <p:sp>
        <p:nvSpPr>
          <p:cNvPr id="103" name="Google Shape;103;p12"/>
          <p:cNvSpPr/>
          <p:nvPr/>
        </p:nvSpPr>
        <p:spPr>
          <a:xfrm>
            <a:off x="4947375" y="4114575"/>
            <a:ext cx="26319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100"/>
              </a:spcBef>
              <a:spcAft>
                <a:spcPts val="100"/>
              </a:spcAft>
              <a:buNone/>
            </a:pPr>
            <a:r>
              <a:rPr lang="en" sz="1800">
                <a:solidFill>
                  <a:srgbClr val="FFFFFF"/>
                </a:solidFill>
                <a:latin typeface="Roboto Black"/>
                <a:ea typeface="Roboto Black"/>
                <a:cs typeface="Roboto Black"/>
                <a:sym typeface="Roboto Black"/>
              </a:rPr>
              <a:t>4.</a:t>
            </a:r>
            <a:r>
              <a:rPr b="1" lang="en" sz="1800">
                <a:solidFill>
                  <a:srgbClr val="FFFFFF"/>
                </a:solidFill>
                <a:latin typeface="Roboto"/>
                <a:ea typeface="Roboto"/>
                <a:cs typeface="Roboto"/>
                <a:sym typeface="Roboto"/>
              </a:rPr>
              <a:t> Read another article.</a:t>
            </a:r>
            <a:endParaRPr b="1" sz="1800">
              <a:solidFill>
                <a:srgbClr val="FFFFFF"/>
              </a:solidFill>
              <a:latin typeface="Roboto"/>
              <a:ea typeface="Roboto"/>
              <a:cs typeface="Roboto"/>
              <a:sym typeface="Roboto"/>
            </a:endParaRPr>
          </a:p>
        </p:txBody>
      </p:sp>
      <p:sp>
        <p:nvSpPr>
          <p:cNvPr id="104" name="Google Shape;104;p12"/>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2">
  <p:cSld name="CUSTOM_2_2_1_1_1_2">
    <p:bg>
      <p:bgPr>
        <a:solidFill>
          <a:srgbClr val="FFFFFF"/>
        </a:solidFill>
      </p:bgPr>
    </p:bg>
    <p:spTree>
      <p:nvGrpSpPr>
        <p:cNvPr id="105" name="Shape 105"/>
        <p:cNvGrpSpPr/>
        <p:nvPr/>
      </p:nvGrpSpPr>
      <p:grpSpPr>
        <a:xfrm>
          <a:off x="0" y="0"/>
          <a:ext cx="0" cy="0"/>
          <a:chOff x="0" y="0"/>
          <a:chExt cx="0" cy="0"/>
        </a:xfrm>
      </p:grpSpPr>
      <p:sp>
        <p:nvSpPr>
          <p:cNvPr id="106" name="Google Shape;106;p13"/>
          <p:cNvSpPr txBox="1"/>
          <p:nvPr>
            <p:ph idx="1" type="body"/>
          </p:nvPr>
        </p:nvSpPr>
        <p:spPr>
          <a:xfrm>
            <a:off x="768975" y="1865225"/>
            <a:ext cx="8063400" cy="45972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107" name="Google Shape;107;p13"/>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108" name="Google Shape;108;p13"/>
          <p:cNvSpPr txBox="1"/>
          <p:nvPr/>
        </p:nvSpPr>
        <p:spPr>
          <a:xfrm>
            <a:off x="5263875" y="998525"/>
            <a:ext cx="30795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b="1" lang="en" sz="1800">
                <a:latin typeface="Lato"/>
                <a:ea typeface="Lato"/>
                <a:cs typeface="Lato"/>
                <a:sym typeface="Lato"/>
              </a:rPr>
              <a:t>I chose task number ________.</a:t>
            </a:r>
            <a:endParaRPr sz="1800">
              <a:solidFill>
                <a:srgbClr val="134F5C"/>
              </a:solidFill>
              <a:latin typeface="Lato"/>
              <a:ea typeface="Lato"/>
              <a:cs typeface="Lato"/>
              <a:sym typeface="Lato"/>
            </a:endParaRPr>
          </a:p>
        </p:txBody>
      </p:sp>
      <p:sp>
        <p:nvSpPr>
          <p:cNvPr id="109" name="Google Shape;109;p13"/>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4" name="Shape 14"/>
        <p:cNvGrpSpPr/>
        <p:nvPr/>
      </p:nvGrpSpPr>
      <p:grpSpPr>
        <a:xfrm>
          <a:off x="0" y="0"/>
          <a:ext cx="0" cy="0"/>
          <a:chOff x="0" y="0"/>
          <a:chExt cx="0" cy="0"/>
        </a:xfrm>
      </p:grpSpPr>
      <p:sp>
        <p:nvSpPr>
          <p:cNvPr id="15" name="Google Shape;15;p3"/>
          <p:cNvSpPr txBox="1"/>
          <p:nvPr>
            <p:ph idx="12" type="sldNum"/>
          </p:nvPr>
        </p:nvSpPr>
        <p:spPr>
          <a:xfrm>
            <a:off x="8896081" y="6632131"/>
            <a:ext cx="5760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txBox="1"/>
          <p:nvPr/>
        </p:nvSpPr>
        <p:spPr>
          <a:xfrm>
            <a:off x="180325" y="1130075"/>
            <a:ext cx="82521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This is your copy of a </a:t>
            </a:r>
            <a:r>
              <a:rPr i="1" lang="en"/>
              <a:t>Junior Scholastic</a:t>
            </a:r>
            <a:r>
              <a:rPr lang="en"/>
              <a:t> Google Slide</a:t>
            </a:r>
            <a:r>
              <a:rPr lang="en"/>
              <a:t>s activity</a:t>
            </a:r>
            <a:r>
              <a:rPr lang="en"/>
              <a:t>. You can use these slides as-is, or customize them to fit your needs. To edit any objects that are locked down, click </a:t>
            </a:r>
            <a:r>
              <a:rPr b="1" lang="en"/>
              <a:t>Slide → Edit master.</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HOW TO ASSIGN THIS ACTIVITY:</a:t>
            </a:r>
            <a:endParaRPr b="1"/>
          </a:p>
          <a:p>
            <a:pPr indent="-317500" lvl="0" marL="457200" rtl="0" algn="l">
              <a:spcBef>
                <a:spcPts val="0"/>
              </a:spcBef>
              <a:spcAft>
                <a:spcPts val="0"/>
              </a:spcAft>
              <a:buSzPts val="1400"/>
              <a:buChar char="●"/>
            </a:pPr>
            <a:r>
              <a:rPr lang="en"/>
              <a:t>If you’re assigning this activity through Google Classroom, make sure to select </a:t>
            </a:r>
            <a:br>
              <a:rPr lang="en"/>
            </a:br>
            <a:r>
              <a:rPr b="1" lang="en"/>
              <a:t>“Make a copy for each student”</a:t>
            </a:r>
            <a:r>
              <a:rPr lang="en"/>
              <a:t> from the dropdown menu.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If you’re using Microsoft Teams, you can also click </a:t>
            </a:r>
            <a:r>
              <a:rPr b="1" lang="en"/>
              <a:t>File </a:t>
            </a:r>
            <a:r>
              <a:rPr b="1" lang="en">
                <a:solidFill>
                  <a:srgbClr val="000000"/>
                </a:solidFill>
              </a:rPr>
              <a:t>→</a:t>
            </a:r>
            <a:r>
              <a:rPr b="1" lang="en"/>
              <a:t> Download </a:t>
            </a:r>
            <a:r>
              <a:rPr b="1" lang="en">
                <a:solidFill>
                  <a:srgbClr val="000000"/>
                </a:solidFill>
              </a:rPr>
              <a:t>→ </a:t>
            </a:r>
            <a:br>
              <a:rPr b="1" lang="en">
                <a:solidFill>
                  <a:srgbClr val="000000"/>
                </a:solidFill>
              </a:rPr>
            </a:br>
            <a:r>
              <a:rPr b="1" lang="en">
                <a:solidFill>
                  <a:srgbClr val="000000"/>
                </a:solidFill>
              </a:rPr>
              <a:t>Microsoft Powerpoint</a:t>
            </a:r>
            <a:r>
              <a:rPr lang="en">
                <a:solidFill>
                  <a:srgbClr val="000000"/>
                </a:solidFill>
              </a:rPr>
              <a:t> for a version of this activity that you can upload to Teams.</a:t>
            </a:r>
            <a:endParaRPr>
              <a:solidFill>
                <a:srgbClr val="000000"/>
              </a:solidFill>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Char char="●"/>
            </a:pPr>
            <a:r>
              <a:rPr lang="en">
                <a:solidFill>
                  <a:srgbClr val="000000"/>
                </a:solidFill>
              </a:rPr>
              <a:t>You can also </a:t>
            </a:r>
            <a:r>
              <a:rPr lang="en"/>
              <a:t>have</a:t>
            </a:r>
            <a:r>
              <a:rPr lang="en">
                <a:solidFill>
                  <a:srgbClr val="000000"/>
                </a:solidFill>
              </a:rPr>
              <a:t> your students make their own copies of this activity: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the </a:t>
            </a:r>
            <a:r>
              <a:rPr b="1" lang="en">
                <a:solidFill>
                  <a:srgbClr val="000000"/>
                </a:solidFill>
              </a:rPr>
              <a:t>Share</a:t>
            </a:r>
            <a:r>
              <a:rPr lang="en">
                <a:solidFill>
                  <a:srgbClr val="000000"/>
                </a:solidFill>
              </a:rPr>
              <a:t> button at the top-right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a:t>
            </a:r>
            <a:r>
              <a:rPr b="1" lang="en">
                <a:solidFill>
                  <a:srgbClr val="000000"/>
                </a:solidFill>
              </a:rPr>
              <a:t>“Copy Link</a:t>
            </a:r>
            <a:r>
              <a:rPr lang="en">
                <a:solidFill>
                  <a:srgbClr val="000000"/>
                </a:solidFill>
              </a:rPr>
              <a:t>,</a:t>
            </a:r>
            <a:r>
              <a:rPr b="1" lang="en">
                <a:solidFill>
                  <a:srgbClr val="000000"/>
                </a:solidFill>
              </a:rPr>
              <a:t>”</a:t>
            </a:r>
            <a:r>
              <a:rPr lang="en">
                <a:solidFill>
                  <a:srgbClr val="000000"/>
                </a:solidFill>
              </a:rPr>
              <a:t> then paste the URL into an email or assignment (don’t share it yet!)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At the end of the URL, change the word </a:t>
            </a:r>
            <a:r>
              <a:rPr b="1" lang="en">
                <a:solidFill>
                  <a:srgbClr val="000000"/>
                </a:solidFill>
              </a:rPr>
              <a:t>edit</a:t>
            </a:r>
            <a:r>
              <a:rPr lang="en">
                <a:solidFill>
                  <a:srgbClr val="000000"/>
                </a:solidFill>
              </a:rPr>
              <a:t> to </a:t>
            </a:r>
            <a:r>
              <a:rPr b="1" lang="en">
                <a:solidFill>
                  <a:srgbClr val="000000"/>
                </a:solidFill>
              </a:rPr>
              <a:t>copy</a:t>
            </a:r>
            <a:r>
              <a:rPr lang="en">
                <a:solidFill>
                  <a:srgbClr val="000000"/>
                </a:solidFill>
              </a:rPr>
              <a:t>, like so:</a:t>
            </a:r>
            <a:endParaRPr>
              <a:solidFill>
                <a:srgbClr val="000000"/>
              </a:solidFill>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https://docs.google.com/presentation/d/[. . . ]/</a:t>
            </a:r>
            <a:r>
              <a:rPr b="1" lang="en" u="sng">
                <a:solidFill>
                  <a:srgbClr val="000000"/>
                </a:solidFill>
                <a:highlight>
                  <a:srgbClr val="FFF200"/>
                </a:highlight>
              </a:rPr>
              <a:t>edit</a:t>
            </a:r>
            <a:r>
              <a:rPr lang="en" u="sng">
                <a:solidFill>
                  <a:srgbClr val="000000"/>
                </a:solidFill>
              </a:rPr>
              <a:t>?usp=sharing</a:t>
            </a:r>
            <a:endParaRPr u="sng">
              <a:solidFill>
                <a:srgbClr val="000000"/>
              </a:solidFill>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a:t>
            </a:r>
            <a:r>
              <a:rPr lang="en" u="sng"/>
              <a:t>esentation/d/[. . . ]/</a:t>
            </a:r>
            <a:r>
              <a:rPr b="1" lang="en" u="sng">
                <a:highlight>
                  <a:srgbClr val="FFF200"/>
                </a:highlight>
              </a:rPr>
              <a:t>copy</a:t>
            </a:r>
            <a:r>
              <a:rPr lang="en" u="sng"/>
              <a:t>?usp=sharing</a:t>
            </a:r>
            <a:endParaRPr u="sng">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sz="2800">
                <a:solidFill>
                  <a:srgbClr val="FF0000"/>
                </a:solidFill>
              </a:rPr>
              <a:t>Don’t forget: Delete this slide before sharing the activity with students.</a:t>
            </a:r>
            <a:endParaRPr b="1" sz="2800">
              <a:solidFill>
                <a:srgbClr val="FF0000"/>
              </a:solidFill>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t>Thank you for teaching with </a:t>
            </a:r>
            <a:r>
              <a:rPr i="1" lang="en"/>
              <a:t>Junior Scholastic</a:t>
            </a:r>
            <a:r>
              <a:rPr lang="en"/>
              <a:t>!</a:t>
            </a:r>
            <a:endParaRPr/>
          </a:p>
        </p:txBody>
      </p:sp>
      <p:sp>
        <p:nvSpPr>
          <p:cNvPr id="17" name="Google Shape;17;p3"/>
          <p:cNvSpPr/>
          <p:nvPr/>
        </p:nvSpPr>
        <p:spPr>
          <a:xfrm>
            <a:off x="47649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 name="Google Shape;18;p3"/>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9" name="Google Shape;19;p3"/>
          <p:cNvSpPr txBox="1"/>
          <p:nvPr/>
        </p:nvSpPr>
        <p:spPr>
          <a:xfrm>
            <a:off x="214400" y="809475"/>
            <a:ext cx="6050100" cy="595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 sz="3100">
                <a:solidFill>
                  <a:srgbClr val="FF0000"/>
                </a:solidFill>
                <a:latin typeface="Roboto"/>
                <a:ea typeface="Roboto"/>
                <a:cs typeface="Roboto"/>
                <a:sym typeface="Roboto"/>
              </a:rPr>
              <a:t>Teachers, please read this first!</a:t>
            </a:r>
            <a:endParaRPr b="1" sz="3100">
              <a:solidFill>
                <a:srgbClr val="FF0000"/>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noFill/>
      </p:bgPr>
    </p:bg>
    <p:spTree>
      <p:nvGrpSpPr>
        <p:cNvPr id="20" name="Shape 20"/>
        <p:cNvGrpSpPr/>
        <p:nvPr/>
      </p:nvGrpSpPr>
      <p:grpSpPr>
        <a:xfrm>
          <a:off x="0" y="0"/>
          <a:ext cx="0" cy="0"/>
          <a:chOff x="0" y="0"/>
          <a:chExt cx="0" cy="0"/>
        </a:xfrm>
      </p:grpSpPr>
      <p:sp>
        <p:nvSpPr>
          <p:cNvPr id="21" name="Google Shape;21;p4"/>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txBox="1"/>
          <p:nvPr/>
        </p:nvSpPr>
        <p:spPr>
          <a:xfrm>
            <a:off x="7674000" y="7118550"/>
            <a:ext cx="1927200" cy="51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500">
                <a:uFill>
                  <a:noFill/>
                </a:uFill>
                <a:hlinkClick r:id="rId2"/>
              </a:rPr>
              <a:t>Dibaliklayar Studio</a:t>
            </a:r>
            <a:r>
              <a:rPr lang="en" sz="500"/>
              <a:t>  Shutterstock.com</a:t>
            </a:r>
            <a:endParaRPr sz="500"/>
          </a:p>
        </p:txBody>
      </p:sp>
      <p:pic>
        <p:nvPicPr>
          <p:cNvPr id="23" name="Google Shape;23;p4"/>
          <p:cNvPicPr preferRelativeResize="0"/>
          <p:nvPr/>
        </p:nvPicPr>
        <p:blipFill>
          <a:blip r:embed="rId3">
            <a:alphaModFix/>
          </a:blip>
          <a:stretch>
            <a:fillRect/>
          </a:stretch>
        </p:blipFill>
        <p:spPr>
          <a:xfrm>
            <a:off x="8471775" y="97968"/>
            <a:ext cx="905751" cy="907377"/>
          </a:xfrm>
          <a:prstGeom prst="rect">
            <a:avLst/>
          </a:prstGeom>
          <a:noFill/>
          <a:ln>
            <a:noFill/>
          </a:ln>
        </p:spPr>
      </p:pic>
      <p:sp>
        <p:nvSpPr>
          <p:cNvPr id="24" name="Google Shape;24;p4"/>
          <p:cNvSpPr txBox="1"/>
          <p:nvPr/>
        </p:nvSpPr>
        <p:spPr>
          <a:xfrm>
            <a:off x="255450" y="754238"/>
            <a:ext cx="7273200" cy="7554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300">
                <a:solidFill>
                  <a:srgbClr val="FF0000"/>
                </a:solidFill>
                <a:latin typeface="Roboto"/>
                <a:ea typeface="Roboto"/>
                <a:cs typeface="Roboto"/>
                <a:sym typeface="Roboto"/>
              </a:rPr>
              <a:t>Table of Contents</a:t>
            </a:r>
            <a:endParaRPr b="1" sz="4300">
              <a:solidFill>
                <a:srgbClr val="FF0000"/>
              </a:solidFill>
              <a:latin typeface="Roboto"/>
              <a:ea typeface="Roboto"/>
              <a:cs typeface="Roboto"/>
              <a:sym typeface="Roboto"/>
            </a:endParaRPr>
          </a:p>
        </p:txBody>
      </p:sp>
      <p:pic>
        <p:nvPicPr>
          <p:cNvPr id="25" name="Google Shape;25;p4"/>
          <p:cNvPicPr preferRelativeResize="0"/>
          <p:nvPr/>
        </p:nvPicPr>
        <p:blipFill rotWithShape="1">
          <a:blip r:embed="rId4">
            <a:alphaModFix/>
          </a:blip>
          <a:srcRect b="59" l="0" r="0" t="69"/>
          <a:stretch/>
        </p:blipFill>
        <p:spPr>
          <a:xfrm>
            <a:off x="2714525" y="1702025"/>
            <a:ext cx="6562448" cy="4386750"/>
          </a:xfrm>
          <a:prstGeom prst="rect">
            <a:avLst/>
          </a:prstGeom>
          <a:noFill/>
          <a:ln cap="flat" cmpd="sng" w="9525">
            <a:solidFill>
              <a:schemeClr val="dk2"/>
            </a:solidFill>
            <a:prstDash val="solid"/>
            <a:round/>
            <a:headEnd len="sm" w="sm" type="none"/>
            <a:tailEnd len="sm" w="sm" type="none"/>
          </a:ln>
        </p:spPr>
      </p:pic>
      <p:sp>
        <p:nvSpPr>
          <p:cNvPr id="26" name="Google Shape;26;p4"/>
          <p:cNvSpPr txBox="1"/>
          <p:nvPr/>
        </p:nvSpPr>
        <p:spPr>
          <a:xfrm>
            <a:off x="2537257" y="184825"/>
            <a:ext cx="892500" cy="379200"/>
          </a:xfrm>
          <a:prstGeom prst="rect">
            <a:avLst/>
          </a:prstGeom>
          <a:solidFill>
            <a:srgbClr val="FFFFFF"/>
          </a:solidFill>
          <a:ln>
            <a:noFill/>
          </a:ln>
        </p:spPr>
        <p:txBody>
          <a:bodyPr anchorCtr="0" anchor="t" bIns="91425" lIns="91425" spcFirstLastPara="1" rIns="91425" wrap="square" tIns="45700">
            <a:noAutofit/>
          </a:bodyPr>
          <a:lstStyle/>
          <a:p>
            <a:pPr indent="0" lvl="0" marL="0" rtl="0" algn="l">
              <a:spcBef>
                <a:spcPts val="0"/>
              </a:spcBef>
              <a:spcAft>
                <a:spcPts val="0"/>
              </a:spcAft>
              <a:buNone/>
            </a:pPr>
            <a:r>
              <a:rPr b="1" lang="en" sz="1600">
                <a:latin typeface="Roboto"/>
                <a:ea typeface="Roboto"/>
                <a:cs typeface="Roboto"/>
                <a:sym typeface="Roboto"/>
              </a:rPr>
              <a:t>Name:</a:t>
            </a:r>
            <a:endParaRPr b="1" sz="1600">
              <a:latin typeface="Roboto"/>
              <a:ea typeface="Roboto"/>
              <a:cs typeface="Roboto"/>
              <a:sym typeface="Roboto"/>
            </a:endParaRPr>
          </a:p>
        </p:txBody>
      </p:sp>
      <p:sp>
        <p:nvSpPr>
          <p:cNvPr id="27" name="Google Shape;27;p4"/>
          <p:cNvSpPr/>
          <p:nvPr/>
        </p:nvSpPr>
        <p:spPr>
          <a:xfrm>
            <a:off x="367110" y="1717540"/>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8" name="Google Shape;28;p4"/>
          <p:cNvSpPr/>
          <p:nvPr/>
        </p:nvSpPr>
        <p:spPr>
          <a:xfrm>
            <a:off x="367110" y="2547272"/>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9" name="Google Shape;29;p4"/>
          <p:cNvSpPr/>
          <p:nvPr/>
        </p:nvSpPr>
        <p:spPr>
          <a:xfrm>
            <a:off x="367110" y="3377004"/>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0" name="Google Shape;30;p4"/>
          <p:cNvSpPr/>
          <p:nvPr/>
        </p:nvSpPr>
        <p:spPr>
          <a:xfrm>
            <a:off x="367110" y="4206737"/>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1" name="Google Shape;31;p4"/>
          <p:cNvSpPr/>
          <p:nvPr/>
        </p:nvSpPr>
        <p:spPr>
          <a:xfrm>
            <a:off x="367110" y="503646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2" name="Google Shape;32;p4"/>
          <p:cNvSpPr txBox="1"/>
          <p:nvPr/>
        </p:nvSpPr>
        <p:spPr>
          <a:xfrm>
            <a:off x="773925" y="1724975"/>
            <a:ext cx="1936500" cy="4496400"/>
          </a:xfrm>
          <a:prstGeom prst="rect">
            <a:avLst/>
          </a:prstGeom>
          <a:noFill/>
          <a:ln>
            <a:noFill/>
          </a:ln>
        </p:spPr>
        <p:txBody>
          <a:bodyPr anchorCtr="0" anchor="t" bIns="109650" lIns="0" spcFirstLastPara="1" rIns="109650" wrap="square" tIns="0">
            <a:noAutofit/>
          </a:bodyPr>
          <a:lstStyle/>
          <a:p>
            <a:pPr indent="0" lvl="0" marL="0" rtl="0" algn="l">
              <a:spcBef>
                <a:spcPts val="0"/>
              </a:spcBef>
              <a:spcAft>
                <a:spcPts val="0"/>
              </a:spcAft>
              <a:buNone/>
            </a:pPr>
            <a:r>
              <a:rPr b="1" lang="en" sz="1800" u="sng">
                <a:solidFill>
                  <a:srgbClr val="0000FF"/>
                </a:solidFill>
                <a:latin typeface="Roboto"/>
                <a:ea typeface="Roboto"/>
                <a:cs typeface="Roboto"/>
                <a:sym typeface="Roboto"/>
              </a:rPr>
              <a:t>Before You Read</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Build Vocabulary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the Article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Closely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Choose a Task</a:t>
            </a:r>
            <a:endParaRPr b="1" sz="1800" u="sng">
              <a:solidFill>
                <a:srgbClr val="0000FF"/>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p:cSld name="BLANK_1">
    <p:bg>
      <p:bgPr>
        <a:noFill/>
      </p:bgPr>
    </p:bg>
    <p:spTree>
      <p:nvGrpSpPr>
        <p:cNvPr id="33" name="Shape 33"/>
        <p:cNvGrpSpPr/>
        <p:nvPr/>
      </p:nvGrpSpPr>
      <p:grpSpPr>
        <a:xfrm>
          <a:off x="0" y="0"/>
          <a:ext cx="0" cy="0"/>
          <a:chOff x="0" y="0"/>
          <a:chExt cx="0" cy="0"/>
        </a:xfrm>
      </p:grpSpPr>
      <p:sp>
        <p:nvSpPr>
          <p:cNvPr id="34" name="Google Shape;34;p5"/>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35" name="Google Shape;35;p5"/>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36" name="Google Shape;36;p5"/>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Before You Read</a:t>
            </a:r>
            <a:endParaRPr sz="4700">
              <a:solidFill>
                <a:srgbClr val="134F5C"/>
              </a:solidFill>
              <a:latin typeface="Oswald"/>
              <a:ea typeface="Oswald"/>
              <a:cs typeface="Oswald"/>
              <a:sym typeface="Oswald"/>
            </a:endParaRPr>
          </a:p>
        </p:txBody>
      </p:sp>
      <p:sp>
        <p:nvSpPr>
          <p:cNvPr id="37" name="Google Shape;37;p5"/>
          <p:cNvSpPr txBox="1"/>
          <p:nvPr/>
        </p:nvSpPr>
        <p:spPr>
          <a:xfrm>
            <a:off x="756450" y="1978375"/>
            <a:ext cx="4521600" cy="14154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Black"/>
                <a:ea typeface="Roboto Black"/>
                <a:cs typeface="Roboto Black"/>
                <a:sym typeface="Roboto Black"/>
              </a:rPr>
              <a:t>Answer these questions:</a:t>
            </a:r>
            <a:r>
              <a:rPr lang="en" sz="1800">
                <a:latin typeface="Roboto"/>
                <a:ea typeface="Roboto"/>
                <a:cs typeface="Roboto"/>
                <a:sym typeface="Roboto"/>
              </a:rPr>
              <a:t> Look at the illustration at the beginning of the article. (You can click the image to see it larger.) What do you notice about it? What do you wonder? Based on the illustration, what do you think the article will be about?</a:t>
            </a:r>
            <a:endParaRPr sz="1800">
              <a:solidFill>
                <a:srgbClr val="134F5C"/>
              </a:solidFill>
              <a:latin typeface="Roboto"/>
              <a:ea typeface="Roboto"/>
              <a:cs typeface="Roboto"/>
              <a:sym typeface="Roboto"/>
            </a:endParaRPr>
          </a:p>
        </p:txBody>
      </p:sp>
      <p:pic>
        <p:nvPicPr>
          <p:cNvPr id="38" name="Google Shape;38;p5"/>
          <p:cNvPicPr preferRelativeResize="0"/>
          <p:nvPr/>
        </p:nvPicPr>
        <p:blipFill rotWithShape="1">
          <a:blip r:embed="rId3">
            <a:alphaModFix/>
          </a:blip>
          <a:srcRect b="59" l="0" r="0" t="69"/>
          <a:stretch/>
        </p:blipFill>
        <p:spPr>
          <a:xfrm>
            <a:off x="5475375" y="1257875"/>
            <a:ext cx="3322349" cy="2220876"/>
          </a:xfrm>
          <a:prstGeom prst="rect">
            <a:avLst/>
          </a:prstGeom>
          <a:noFill/>
          <a:ln cap="flat" cmpd="sng" w="9525">
            <a:solidFill>
              <a:schemeClr val="dk2"/>
            </a:solidFill>
            <a:prstDash val="solid"/>
            <a:round/>
            <a:headEnd len="sm" w="sm" type="none"/>
            <a:tailEnd len="sm" w="sm" type="none"/>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Vocabulary">
  <p:cSld name="CUSTOM">
    <p:bg>
      <p:bgPr>
        <a:noFill/>
      </p:bgPr>
    </p:bg>
    <p:spTree>
      <p:nvGrpSpPr>
        <p:cNvPr id="39" name="Shape 39"/>
        <p:cNvGrpSpPr/>
        <p:nvPr/>
      </p:nvGrpSpPr>
      <p:grpSpPr>
        <a:xfrm>
          <a:off x="0" y="0"/>
          <a:ext cx="0" cy="0"/>
          <a:chOff x="0" y="0"/>
          <a:chExt cx="0" cy="0"/>
        </a:xfrm>
      </p:grpSpPr>
      <p:pic>
        <p:nvPicPr>
          <p:cNvPr id="40" name="Google Shape;40;p6"/>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41" name="Google Shape;41;p6"/>
          <p:cNvSpPr txBox="1"/>
          <p:nvPr/>
        </p:nvSpPr>
        <p:spPr>
          <a:xfrm>
            <a:off x="1193025" y="950925"/>
            <a:ext cx="50139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Build Vocabulary</a:t>
            </a:r>
            <a:endParaRPr b="1" sz="4700">
              <a:solidFill>
                <a:srgbClr val="FF0000"/>
              </a:solidFill>
              <a:latin typeface="Roboto"/>
              <a:ea typeface="Roboto"/>
              <a:cs typeface="Roboto"/>
              <a:sym typeface="Roboto"/>
            </a:endParaRPr>
          </a:p>
        </p:txBody>
      </p:sp>
      <p:sp>
        <p:nvSpPr>
          <p:cNvPr id="42" name="Google Shape;42;p6"/>
          <p:cNvSpPr txBox="1"/>
          <p:nvPr/>
        </p:nvSpPr>
        <p:spPr>
          <a:xfrm>
            <a:off x="1193025" y="1691050"/>
            <a:ext cx="5706900" cy="814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review the Words to Know.</a:t>
            </a:r>
            <a:br>
              <a:rPr lang="en" sz="1800">
                <a:latin typeface="Roboto"/>
                <a:ea typeface="Roboto"/>
                <a:cs typeface="Roboto"/>
                <a:sym typeface="Roboto"/>
              </a:rPr>
            </a:br>
            <a:r>
              <a:rPr lang="en" sz="1800">
                <a:latin typeface="Roboto"/>
                <a:ea typeface="Roboto"/>
                <a:cs typeface="Roboto"/>
                <a:sym typeface="Roboto"/>
              </a:rPr>
              <a:t>Then drag each term to match it to its definition.</a:t>
            </a:r>
            <a:endParaRPr sz="1800">
              <a:solidFill>
                <a:srgbClr val="134F5C"/>
              </a:solidFill>
              <a:latin typeface="Roboto"/>
              <a:ea typeface="Roboto"/>
              <a:cs typeface="Roboto"/>
              <a:sym typeface="Roboto"/>
            </a:endParaRPr>
          </a:p>
        </p:txBody>
      </p:sp>
      <p:sp>
        <p:nvSpPr>
          <p:cNvPr id="43" name="Google Shape;43;p6"/>
          <p:cNvSpPr txBox="1"/>
          <p:nvPr/>
        </p:nvSpPr>
        <p:spPr>
          <a:xfrm>
            <a:off x="2954104" y="385732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related to people native to a particular place</a:t>
            </a:r>
            <a:endParaRPr sz="1800">
              <a:solidFill>
                <a:srgbClr val="134F5C"/>
              </a:solidFill>
              <a:latin typeface="Roboto"/>
              <a:ea typeface="Roboto"/>
              <a:cs typeface="Roboto"/>
              <a:sym typeface="Roboto"/>
            </a:endParaRPr>
          </a:p>
        </p:txBody>
      </p:sp>
      <p:sp>
        <p:nvSpPr>
          <p:cNvPr id="44" name="Google Shape;44;p6"/>
          <p:cNvSpPr txBox="1"/>
          <p:nvPr/>
        </p:nvSpPr>
        <p:spPr>
          <a:xfrm>
            <a:off x="2954100" y="462007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to support a cause, proposal, group of people, or way of doing things</a:t>
            </a:r>
            <a:endParaRPr sz="1800">
              <a:solidFill>
                <a:srgbClr val="134F5C"/>
              </a:solidFill>
              <a:latin typeface="Roboto"/>
              <a:ea typeface="Roboto"/>
              <a:cs typeface="Roboto"/>
              <a:sym typeface="Roboto"/>
            </a:endParaRPr>
          </a:p>
        </p:txBody>
      </p:sp>
      <p:sp>
        <p:nvSpPr>
          <p:cNvPr id="45" name="Google Shape;45;p6"/>
          <p:cNvSpPr txBox="1"/>
          <p:nvPr/>
        </p:nvSpPr>
        <p:spPr>
          <a:xfrm>
            <a:off x="2954000" y="538282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 person who translates what a speaker is saying into a different language</a:t>
            </a:r>
            <a:endParaRPr sz="1800">
              <a:solidFill>
                <a:srgbClr val="134F5C"/>
              </a:solidFill>
              <a:latin typeface="Roboto"/>
              <a:ea typeface="Roboto"/>
              <a:cs typeface="Roboto"/>
              <a:sym typeface="Roboto"/>
            </a:endParaRPr>
          </a:p>
        </p:txBody>
      </p:sp>
      <p:sp>
        <p:nvSpPr>
          <p:cNvPr id="46" name="Google Shape;46;p6"/>
          <p:cNvSpPr txBox="1"/>
          <p:nvPr/>
        </p:nvSpPr>
        <p:spPr>
          <a:xfrm>
            <a:off x="2954000" y="6145575"/>
            <a:ext cx="4886700" cy="9075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an area of land set aside for a certain purpose, particularly as a place where Native Americans were forced to live</a:t>
            </a:r>
            <a:endParaRPr sz="1800">
              <a:solidFill>
                <a:srgbClr val="134F5C"/>
              </a:solidFill>
              <a:latin typeface="Roboto"/>
              <a:ea typeface="Roboto"/>
              <a:cs typeface="Roboto"/>
              <a:sym typeface="Roboto"/>
            </a:endParaRPr>
          </a:p>
        </p:txBody>
      </p:sp>
      <p:sp>
        <p:nvSpPr>
          <p:cNvPr id="47" name="Google Shape;47;p6"/>
          <p:cNvSpPr/>
          <p:nvPr/>
        </p:nvSpPr>
        <p:spPr>
          <a:xfrm>
            <a:off x="1280150" y="3835050"/>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1280150" y="46107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1280150" y="538092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a:off x="1280150" y="61510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p:nvPr/>
        </p:nvSpPr>
        <p:spPr>
          <a:xfrm>
            <a:off x="6482499" y="950925"/>
            <a:ext cx="1360200" cy="1403400"/>
          </a:xfrm>
          <a:prstGeom prst="ellipse">
            <a:avLst/>
          </a:prstGeom>
          <a:solidFill>
            <a:srgbClr val="FF0000"/>
          </a:solidFill>
          <a:ln>
            <a:noFill/>
          </a:ln>
          <a:effectLst>
            <a:outerShdw blurRad="57150" rotWithShape="0" algn="bl" dir="2580000" dist="38100">
              <a:srgbClr val="FF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lang="en" sz="1500">
                <a:solidFill>
                  <a:srgbClr val="FFFFFF"/>
                </a:solidFill>
                <a:latin typeface="Roboto Black"/>
                <a:ea typeface="Roboto Black"/>
                <a:cs typeface="Roboto Black"/>
                <a:sym typeface="Roboto Black"/>
              </a:rPr>
              <a:t>Click here for the Words to Know.</a:t>
            </a:r>
            <a:endParaRPr sz="1500">
              <a:solidFill>
                <a:srgbClr val="FFFFFF"/>
              </a:solidFill>
              <a:latin typeface="Roboto Black"/>
              <a:ea typeface="Roboto Black"/>
              <a:cs typeface="Roboto Black"/>
              <a:sym typeface="Roboto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the Article">
  <p:cSld name="BLANK_1_1">
    <p:bg>
      <p:bgPr>
        <a:noFill/>
      </p:bgPr>
    </p:bg>
    <p:spTree>
      <p:nvGrpSpPr>
        <p:cNvPr id="52" name="Shape 52"/>
        <p:cNvGrpSpPr/>
        <p:nvPr/>
      </p:nvGrpSpPr>
      <p:grpSpPr>
        <a:xfrm>
          <a:off x="0" y="0"/>
          <a:ext cx="0" cy="0"/>
          <a:chOff x="0" y="0"/>
          <a:chExt cx="0" cy="0"/>
        </a:xfrm>
      </p:grpSpPr>
      <p:sp>
        <p:nvSpPr>
          <p:cNvPr id="53" name="Google Shape;53;p7"/>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7"/>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55" name="Google Shape;55;p7"/>
          <p:cNvSpPr txBox="1"/>
          <p:nvPr/>
        </p:nvSpPr>
        <p:spPr>
          <a:xfrm>
            <a:off x="873150" y="862850"/>
            <a:ext cx="46023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the Article</a:t>
            </a:r>
            <a:endParaRPr sz="4700">
              <a:solidFill>
                <a:srgbClr val="134F5C"/>
              </a:solidFill>
              <a:latin typeface="Oswald"/>
              <a:ea typeface="Oswald"/>
              <a:cs typeface="Oswald"/>
              <a:sym typeface="Oswald"/>
            </a:endParaRPr>
          </a:p>
        </p:txBody>
      </p:sp>
      <p:sp>
        <p:nvSpPr>
          <p:cNvPr id="56" name="Google Shape;56;p7"/>
          <p:cNvSpPr txBox="1"/>
          <p:nvPr/>
        </p:nvSpPr>
        <p:spPr>
          <a:xfrm>
            <a:off x="873150" y="2009950"/>
            <a:ext cx="1786200" cy="1254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800">
                <a:latin typeface="Roboto"/>
                <a:ea typeface="Roboto"/>
                <a:cs typeface="Roboto"/>
                <a:sym typeface="Roboto"/>
              </a:rPr>
              <a:t>Click to read </a:t>
            </a:r>
            <a:br>
              <a:rPr lang="en" sz="1800">
                <a:latin typeface="Roboto"/>
                <a:ea typeface="Roboto"/>
                <a:cs typeface="Roboto"/>
                <a:sym typeface="Roboto"/>
              </a:rPr>
            </a:br>
            <a:r>
              <a:rPr lang="en" sz="1800">
                <a:latin typeface="Roboto"/>
                <a:ea typeface="Roboto"/>
                <a:cs typeface="Roboto"/>
                <a:sym typeface="Roboto"/>
              </a:rPr>
              <a:t>or listen to </a:t>
            </a:r>
            <a:br>
              <a:rPr lang="en" sz="1800">
                <a:latin typeface="Roboto"/>
                <a:ea typeface="Roboto"/>
                <a:cs typeface="Roboto"/>
                <a:sym typeface="Roboto"/>
              </a:rPr>
            </a:br>
            <a:r>
              <a:rPr lang="en" sz="1800">
                <a:latin typeface="Roboto"/>
                <a:ea typeface="Roboto"/>
                <a:cs typeface="Roboto"/>
                <a:sym typeface="Roboto"/>
              </a:rPr>
              <a:t>the article. </a:t>
            </a:r>
            <a:endParaRPr sz="1800">
              <a:solidFill>
                <a:srgbClr val="134F5C"/>
              </a:solidFill>
              <a:latin typeface="Roboto"/>
              <a:ea typeface="Roboto"/>
              <a:cs typeface="Roboto"/>
              <a:sym typeface="Roboto"/>
            </a:endParaRPr>
          </a:p>
        </p:txBody>
      </p:sp>
      <p:pic>
        <p:nvPicPr>
          <p:cNvPr id="57" name="Google Shape;57;p7"/>
          <p:cNvPicPr preferRelativeResize="0"/>
          <p:nvPr/>
        </p:nvPicPr>
        <p:blipFill rotWithShape="1">
          <a:blip r:embed="rId3">
            <a:alphaModFix/>
          </a:blip>
          <a:srcRect b="59" l="0" r="0" t="69"/>
          <a:stretch/>
        </p:blipFill>
        <p:spPr>
          <a:xfrm>
            <a:off x="3437858" y="2045450"/>
            <a:ext cx="5265190" cy="3519601"/>
          </a:xfrm>
          <a:prstGeom prst="rect">
            <a:avLst/>
          </a:prstGeom>
          <a:noFill/>
          <a:ln cap="flat" cmpd="sng" w="9525">
            <a:solidFill>
              <a:schemeClr val="dk2"/>
            </a:solidFill>
            <a:prstDash val="solid"/>
            <a:round/>
            <a:headEnd len="sm" w="sm" type="none"/>
            <a:tailEnd len="sm" w="sm" type="none"/>
          </a:ln>
        </p:spPr>
      </p:pic>
      <p:cxnSp>
        <p:nvCxnSpPr>
          <p:cNvPr id="58" name="Google Shape;58;p7"/>
          <p:cNvCxnSpPr/>
          <p:nvPr/>
        </p:nvCxnSpPr>
        <p:spPr>
          <a:xfrm flipH="1" rot="10800000">
            <a:off x="2236825" y="2374275"/>
            <a:ext cx="1033200" cy="3900"/>
          </a:xfrm>
          <a:prstGeom prst="straightConnector1">
            <a:avLst/>
          </a:prstGeom>
          <a:noFill/>
          <a:ln cap="flat" cmpd="sng" w="76200">
            <a:solidFill>
              <a:srgbClr val="FF0000"/>
            </a:solidFill>
            <a:prstDash val="solid"/>
            <a:round/>
            <a:headEnd len="med" w="med" type="none"/>
            <a:tailEnd len="med" w="med" type="triangle"/>
          </a:ln>
        </p:spPr>
      </p:cxnSp>
      <p:sp>
        <p:nvSpPr>
          <p:cNvPr id="59" name="Google Shape;59;p7"/>
          <p:cNvSpPr txBox="1"/>
          <p:nvPr/>
        </p:nvSpPr>
        <p:spPr>
          <a:xfrm>
            <a:off x="873150" y="5996425"/>
            <a:ext cx="7854900" cy="938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800">
                <a:highlight>
                  <a:srgbClr val="FFF200"/>
                </a:highlight>
                <a:latin typeface="Roboto"/>
                <a:ea typeface="Roboto"/>
                <a:cs typeface="Roboto"/>
                <a:sym typeface="Roboto"/>
              </a:rPr>
              <a:t>AS YOU READ, THINK ABOUT</a:t>
            </a:r>
            <a:r>
              <a:rPr b="1" lang="en" sz="500">
                <a:highlight>
                  <a:srgbClr val="FFF200"/>
                </a:highlight>
                <a:latin typeface="Roboto"/>
                <a:ea typeface="Roboto"/>
                <a:cs typeface="Roboto"/>
                <a:sym typeface="Roboto"/>
              </a:rPr>
              <a:t> </a:t>
            </a:r>
            <a:r>
              <a:rPr b="1" lang="en" sz="1800">
                <a:highlight>
                  <a:srgbClr val="FFF200"/>
                </a:highlight>
                <a:latin typeface="Roboto"/>
                <a:ea typeface="Roboto"/>
                <a:cs typeface="Roboto"/>
                <a:sym typeface="Roboto"/>
              </a:rPr>
              <a:t>: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What challenges did the Numa face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as newcomers arrived on their land?</a:t>
            </a:r>
            <a:endParaRPr b="1" sz="1800">
              <a:highlight>
                <a:srgbClr val="FFF200"/>
              </a:highlight>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1">
  <p:cSld name="CUSTOM_2_2">
    <p:bg>
      <p:bgPr>
        <a:noFill/>
      </p:bgPr>
    </p:bg>
    <p:spTree>
      <p:nvGrpSpPr>
        <p:cNvPr id="60" name="Shape 60"/>
        <p:cNvGrpSpPr/>
        <p:nvPr/>
      </p:nvGrpSpPr>
      <p:grpSpPr>
        <a:xfrm>
          <a:off x="0" y="0"/>
          <a:ext cx="0" cy="0"/>
          <a:chOff x="0" y="0"/>
          <a:chExt cx="0" cy="0"/>
        </a:xfrm>
      </p:grpSpPr>
      <p:sp>
        <p:nvSpPr>
          <p:cNvPr id="61" name="Google Shape;61;p8"/>
          <p:cNvSpPr txBox="1"/>
          <p:nvPr>
            <p:ph idx="1" type="body"/>
          </p:nvPr>
        </p:nvSpPr>
        <p:spPr>
          <a:xfrm>
            <a:off x="801225" y="53314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62" name="Google Shape;62;p8"/>
          <p:cNvSpPr txBox="1"/>
          <p:nvPr>
            <p:ph idx="2" type="body"/>
          </p:nvPr>
        </p:nvSpPr>
        <p:spPr>
          <a:xfrm>
            <a:off x="801225" y="25790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63" name="Google Shape;63;p8"/>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64" name="Google Shape;64;p8"/>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65" name="Google Shape;65;p8"/>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How does the author begin the article? Why might he have chosen </a:t>
            </a:r>
            <a:br>
              <a:rPr lang="en" sz="1800">
                <a:latin typeface="Roboto"/>
                <a:ea typeface="Roboto"/>
                <a:cs typeface="Roboto"/>
                <a:sym typeface="Roboto"/>
              </a:rPr>
            </a:br>
            <a:r>
              <a:rPr lang="en" sz="1800">
                <a:latin typeface="Roboto"/>
                <a:ea typeface="Roboto"/>
                <a:cs typeface="Roboto"/>
                <a:sym typeface="Roboto"/>
              </a:rPr>
              <a:t>to start it that way?</a:t>
            </a:r>
            <a:endParaRPr sz="1800">
              <a:latin typeface="Roboto"/>
              <a:ea typeface="Roboto"/>
              <a:cs typeface="Roboto"/>
              <a:sym typeface="Roboto"/>
            </a:endParaRPr>
          </a:p>
        </p:txBody>
      </p:sp>
      <p:sp>
        <p:nvSpPr>
          <p:cNvPr id="66" name="Google Shape;66;p8"/>
          <p:cNvSpPr/>
          <p:nvPr/>
        </p:nvSpPr>
        <p:spPr>
          <a:xfrm>
            <a:off x="801225" y="46449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p:txBody>
      </p:sp>
      <p:sp>
        <p:nvSpPr>
          <p:cNvPr id="67" name="Google Shape;67;p8"/>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p:txBody>
      </p:sp>
      <p:sp>
        <p:nvSpPr>
          <p:cNvPr id="68" name="Google Shape;68;p8"/>
          <p:cNvSpPr txBox="1"/>
          <p:nvPr/>
        </p:nvSpPr>
        <p:spPr>
          <a:xfrm>
            <a:off x="1304675" y="44722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does it mean that Sarah Winnemucca was “an essential witness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to her time”?</a:t>
            </a:r>
            <a:endParaRPr sz="1800">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2">
  <p:cSld name="CUSTOM_2_2_1">
    <p:bg>
      <p:bgPr>
        <a:noFill/>
      </p:bgPr>
    </p:bg>
    <p:spTree>
      <p:nvGrpSpPr>
        <p:cNvPr id="69" name="Shape 69"/>
        <p:cNvGrpSpPr/>
        <p:nvPr/>
      </p:nvGrpSpPr>
      <p:grpSpPr>
        <a:xfrm>
          <a:off x="0" y="0"/>
          <a:ext cx="0" cy="0"/>
          <a:chOff x="0" y="0"/>
          <a:chExt cx="0" cy="0"/>
        </a:xfrm>
      </p:grpSpPr>
      <p:pic>
        <p:nvPicPr>
          <p:cNvPr id="70" name="Google Shape;70;p9"/>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71" name="Google Shape;71;p9"/>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72" name="Google Shape;72;p9"/>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How did the arrival of white newcomers affect the Numa?</a:t>
            </a:r>
            <a:endParaRPr sz="1800">
              <a:latin typeface="Roboto"/>
              <a:ea typeface="Roboto"/>
              <a:cs typeface="Roboto"/>
              <a:sym typeface="Roboto"/>
            </a:endParaRPr>
          </a:p>
        </p:txBody>
      </p:sp>
      <p:sp>
        <p:nvSpPr>
          <p:cNvPr id="73" name="Google Shape;73;p9"/>
          <p:cNvSpPr/>
          <p:nvPr/>
        </p:nvSpPr>
        <p:spPr>
          <a:xfrm>
            <a:off x="801225" y="46449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p:txBody>
      </p:sp>
      <p:sp>
        <p:nvSpPr>
          <p:cNvPr id="74" name="Google Shape;74;p9"/>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p:txBody>
      </p:sp>
      <p:sp>
        <p:nvSpPr>
          <p:cNvPr id="75" name="Google Shape;75;p9"/>
          <p:cNvSpPr txBox="1"/>
          <p:nvPr/>
        </p:nvSpPr>
        <p:spPr>
          <a:xfrm>
            <a:off x="1304675" y="44722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did Winnemucca advocate for her people?</a:t>
            </a:r>
            <a:endParaRPr sz="1800">
              <a:latin typeface="Roboto"/>
              <a:ea typeface="Roboto"/>
              <a:cs typeface="Roboto"/>
              <a:sym typeface="Roboto"/>
            </a:endParaRPr>
          </a:p>
        </p:txBody>
      </p:sp>
      <p:sp>
        <p:nvSpPr>
          <p:cNvPr id="76" name="Google Shape;76;p9"/>
          <p:cNvSpPr txBox="1"/>
          <p:nvPr>
            <p:ph idx="1" type="body"/>
          </p:nvPr>
        </p:nvSpPr>
        <p:spPr>
          <a:xfrm>
            <a:off x="801225" y="53314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77" name="Google Shape;77;p9"/>
          <p:cNvSpPr txBox="1"/>
          <p:nvPr>
            <p:ph idx="2" type="body"/>
          </p:nvPr>
        </p:nvSpPr>
        <p:spPr>
          <a:xfrm>
            <a:off x="801225" y="25790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3">
  <p:cSld name="CUSTOM_2_2_1_1">
    <p:bg>
      <p:bgPr>
        <a:noFill/>
      </p:bgPr>
    </p:bg>
    <p:spTree>
      <p:nvGrpSpPr>
        <p:cNvPr id="78" name="Shape 78"/>
        <p:cNvGrpSpPr/>
        <p:nvPr/>
      </p:nvGrpSpPr>
      <p:grpSpPr>
        <a:xfrm>
          <a:off x="0" y="0"/>
          <a:ext cx="0" cy="0"/>
          <a:chOff x="0" y="0"/>
          <a:chExt cx="0" cy="0"/>
        </a:xfrm>
      </p:grpSpPr>
      <p:pic>
        <p:nvPicPr>
          <p:cNvPr id="79" name="Google Shape;79;p10"/>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80" name="Google Shape;80;p10"/>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81" name="Google Shape;81;p10"/>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did Winnemucca live “between two worlds”?</a:t>
            </a:r>
            <a:endParaRPr sz="1800">
              <a:latin typeface="Roboto"/>
              <a:ea typeface="Roboto"/>
              <a:cs typeface="Roboto"/>
              <a:sym typeface="Roboto"/>
            </a:endParaRPr>
          </a:p>
        </p:txBody>
      </p:sp>
      <p:sp>
        <p:nvSpPr>
          <p:cNvPr id="82" name="Google Shape;82;p10"/>
          <p:cNvSpPr/>
          <p:nvPr/>
        </p:nvSpPr>
        <p:spPr>
          <a:xfrm>
            <a:off x="801225" y="46449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6</a:t>
            </a:r>
            <a:endParaRPr sz="1800">
              <a:solidFill>
                <a:srgbClr val="FFFFFF"/>
              </a:solidFill>
              <a:latin typeface="Roboto Black"/>
              <a:ea typeface="Roboto Black"/>
              <a:cs typeface="Roboto Black"/>
              <a:sym typeface="Roboto Black"/>
            </a:endParaRPr>
          </a:p>
        </p:txBody>
      </p:sp>
      <p:sp>
        <p:nvSpPr>
          <p:cNvPr id="83" name="Google Shape;83;p10"/>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p:txBody>
      </p:sp>
      <p:sp>
        <p:nvSpPr>
          <p:cNvPr id="84" name="Google Shape;84;p10"/>
          <p:cNvSpPr txBox="1"/>
          <p:nvPr/>
        </p:nvSpPr>
        <p:spPr>
          <a:xfrm>
            <a:off x="1304675" y="44722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does the map “The U.S. West, 1879” support the article?</a:t>
            </a:r>
            <a:endParaRPr sz="1800">
              <a:latin typeface="Roboto"/>
              <a:ea typeface="Roboto"/>
              <a:cs typeface="Roboto"/>
              <a:sym typeface="Roboto"/>
            </a:endParaRPr>
          </a:p>
        </p:txBody>
      </p:sp>
      <p:sp>
        <p:nvSpPr>
          <p:cNvPr id="85" name="Google Shape;85;p10"/>
          <p:cNvSpPr txBox="1"/>
          <p:nvPr>
            <p:ph idx="1" type="body"/>
          </p:nvPr>
        </p:nvSpPr>
        <p:spPr>
          <a:xfrm>
            <a:off x="801225" y="53314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86" name="Google Shape;86;p10"/>
          <p:cNvSpPr txBox="1"/>
          <p:nvPr>
            <p:ph idx="2" type="body"/>
          </p:nvPr>
        </p:nvSpPr>
        <p:spPr>
          <a:xfrm>
            <a:off x="801225" y="25790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jpg"/><Relationship Id="rId2" Type="http://schemas.openxmlformats.org/officeDocument/2006/relationships/image" Target="../media/image2.gif"/><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27285" y="1639076"/>
            <a:ext cx="8946600" cy="48588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107350" lIns="107350" spcFirstLastPara="1" rIns="107350" wrap="square" tIns="107350">
            <a:noAutofit/>
          </a:bodyPr>
          <a:lstStyle>
            <a:lvl1pPr indent="-361950" lvl="0" marL="457200">
              <a:lnSpc>
                <a:spcPct val="115000"/>
              </a:lnSpc>
              <a:spcBef>
                <a:spcPts val="0"/>
              </a:spcBef>
              <a:spcAft>
                <a:spcPts val="0"/>
              </a:spcAft>
              <a:buSzPts val="2100"/>
              <a:buFont typeface="Roboto"/>
              <a:buChar char="●"/>
              <a:defRPr sz="2100">
                <a:latin typeface="Roboto"/>
                <a:ea typeface="Roboto"/>
                <a:cs typeface="Roboto"/>
                <a:sym typeface="Roboto"/>
              </a:defRPr>
            </a:lvl1pPr>
            <a:lvl2pPr indent="-330200" lvl="1" marL="914400">
              <a:lnSpc>
                <a:spcPct val="115000"/>
              </a:lnSpc>
              <a:spcBef>
                <a:spcPts val="1900"/>
              </a:spcBef>
              <a:spcAft>
                <a:spcPts val="0"/>
              </a:spcAft>
              <a:buSzPts val="1600"/>
              <a:buFont typeface="Roboto"/>
              <a:buChar char="○"/>
              <a:defRPr sz="1600">
                <a:latin typeface="Roboto"/>
                <a:ea typeface="Roboto"/>
                <a:cs typeface="Roboto"/>
                <a:sym typeface="Roboto"/>
              </a:defRPr>
            </a:lvl2pPr>
            <a:lvl3pPr indent="-330200" lvl="2" marL="1371600">
              <a:lnSpc>
                <a:spcPct val="115000"/>
              </a:lnSpc>
              <a:spcBef>
                <a:spcPts val="1900"/>
              </a:spcBef>
              <a:spcAft>
                <a:spcPts val="0"/>
              </a:spcAft>
              <a:buSzPts val="1600"/>
              <a:buFont typeface="Roboto"/>
              <a:buChar char="■"/>
              <a:defRPr sz="1600">
                <a:latin typeface="Roboto"/>
                <a:ea typeface="Roboto"/>
                <a:cs typeface="Roboto"/>
                <a:sym typeface="Roboto"/>
              </a:defRPr>
            </a:lvl3pPr>
            <a:lvl4pPr indent="-330200" lvl="3" marL="1828800">
              <a:lnSpc>
                <a:spcPct val="115000"/>
              </a:lnSpc>
              <a:spcBef>
                <a:spcPts val="1900"/>
              </a:spcBef>
              <a:spcAft>
                <a:spcPts val="0"/>
              </a:spcAft>
              <a:buSzPts val="1600"/>
              <a:buFont typeface="Roboto"/>
              <a:buChar char="●"/>
              <a:defRPr sz="1600">
                <a:latin typeface="Roboto"/>
                <a:ea typeface="Roboto"/>
                <a:cs typeface="Roboto"/>
                <a:sym typeface="Roboto"/>
              </a:defRPr>
            </a:lvl4pPr>
            <a:lvl5pPr indent="-330200" lvl="4" marL="2286000">
              <a:lnSpc>
                <a:spcPct val="115000"/>
              </a:lnSpc>
              <a:spcBef>
                <a:spcPts val="1900"/>
              </a:spcBef>
              <a:spcAft>
                <a:spcPts val="0"/>
              </a:spcAft>
              <a:buSzPts val="1600"/>
              <a:buFont typeface="Roboto"/>
              <a:buChar char="○"/>
              <a:defRPr sz="1600">
                <a:latin typeface="Roboto"/>
                <a:ea typeface="Roboto"/>
                <a:cs typeface="Roboto"/>
                <a:sym typeface="Roboto"/>
              </a:defRPr>
            </a:lvl5pPr>
            <a:lvl6pPr indent="-330200" lvl="5" marL="2743200">
              <a:lnSpc>
                <a:spcPct val="115000"/>
              </a:lnSpc>
              <a:spcBef>
                <a:spcPts val="1900"/>
              </a:spcBef>
              <a:spcAft>
                <a:spcPts val="0"/>
              </a:spcAft>
              <a:buSzPts val="1600"/>
              <a:buFont typeface="Roboto"/>
              <a:buChar char="■"/>
              <a:defRPr sz="1600">
                <a:latin typeface="Roboto"/>
                <a:ea typeface="Roboto"/>
                <a:cs typeface="Roboto"/>
                <a:sym typeface="Roboto"/>
              </a:defRPr>
            </a:lvl6pPr>
            <a:lvl7pPr indent="-330200" lvl="6" marL="3200400">
              <a:lnSpc>
                <a:spcPct val="115000"/>
              </a:lnSpc>
              <a:spcBef>
                <a:spcPts val="1900"/>
              </a:spcBef>
              <a:spcAft>
                <a:spcPts val="0"/>
              </a:spcAft>
              <a:buSzPts val="1600"/>
              <a:buFont typeface="Roboto"/>
              <a:buChar char="●"/>
              <a:defRPr sz="1600">
                <a:latin typeface="Roboto"/>
                <a:ea typeface="Roboto"/>
                <a:cs typeface="Roboto"/>
                <a:sym typeface="Roboto"/>
              </a:defRPr>
            </a:lvl7pPr>
            <a:lvl8pPr indent="-330200" lvl="7" marL="3657600">
              <a:lnSpc>
                <a:spcPct val="115000"/>
              </a:lnSpc>
              <a:spcBef>
                <a:spcPts val="1900"/>
              </a:spcBef>
              <a:spcAft>
                <a:spcPts val="0"/>
              </a:spcAft>
              <a:buSzPts val="1600"/>
              <a:buFont typeface="Roboto"/>
              <a:buChar char="○"/>
              <a:defRPr sz="1600">
                <a:latin typeface="Roboto"/>
                <a:ea typeface="Roboto"/>
                <a:cs typeface="Roboto"/>
                <a:sym typeface="Roboto"/>
              </a:defRPr>
            </a:lvl8pPr>
            <a:lvl9pPr indent="-330200" lvl="8" marL="4114800">
              <a:lnSpc>
                <a:spcPct val="115000"/>
              </a:lnSpc>
              <a:spcBef>
                <a:spcPts val="1900"/>
              </a:spcBef>
              <a:spcAft>
                <a:spcPts val="1900"/>
              </a:spcAft>
              <a:buSzPts val="1600"/>
              <a:buFont typeface="Roboto"/>
              <a:buChar char="■"/>
              <a:defRPr sz="1600">
                <a:latin typeface="Roboto"/>
                <a:ea typeface="Roboto"/>
                <a:cs typeface="Roboto"/>
                <a:sym typeface="Roboto"/>
              </a:defRPr>
            </a:lvl9pPr>
          </a:lstStyle>
          <a:p/>
        </p:txBody>
      </p:sp>
      <p:sp>
        <p:nvSpPr>
          <p:cNvPr id="7" name="Google Shape;7;p1"/>
          <p:cNvSpPr txBox="1"/>
          <p:nvPr>
            <p:ph idx="12" type="sldNum"/>
          </p:nvPr>
        </p:nvSpPr>
        <p:spPr>
          <a:xfrm>
            <a:off x="8896081" y="6632131"/>
            <a:ext cx="576000" cy="559800"/>
          </a:xfrm>
          <a:prstGeom prst="rect">
            <a:avLst/>
          </a:prstGeom>
          <a:noFill/>
          <a:ln>
            <a:noFill/>
          </a:ln>
        </p:spPr>
        <p:txBody>
          <a:bodyPr anchorCtr="0" anchor="ctr" bIns="107350" lIns="107350" spcFirstLastPara="1" rIns="107350" wrap="square" tIns="10735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p:nvPr/>
        </p:nvSpPr>
        <p:spPr>
          <a:xfrm>
            <a:off x="100" y="-9500"/>
            <a:ext cx="9601200" cy="728100"/>
          </a:xfrm>
          <a:prstGeom prst="rect">
            <a:avLst/>
          </a:prstGeom>
          <a:solidFill>
            <a:srgbClr val="DEE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txBox="1"/>
          <p:nvPr/>
        </p:nvSpPr>
        <p:spPr>
          <a:xfrm>
            <a:off x="118725" y="7226700"/>
            <a:ext cx="80160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latin typeface="Roboto"/>
                <a:ea typeface="Roboto"/>
                <a:cs typeface="Roboto"/>
                <a:sym typeface="Roboto"/>
              </a:rPr>
              <a:t>©2021 by Scholastic Inc. All rights reserved. Permission granted to teachers and subscribers to make copies of this file to distribute to their students. Scholastic is not responsible for any edits to these materials made by educators or their students.</a:t>
            </a:r>
            <a:endParaRPr sz="500">
              <a:latin typeface="Roboto"/>
              <a:ea typeface="Roboto"/>
              <a:cs typeface="Roboto"/>
              <a:sym typeface="Roboto"/>
            </a:endParaRPr>
          </a:p>
          <a:p>
            <a:pPr indent="0" lvl="0" marL="0" rtl="0" algn="l">
              <a:spcBef>
                <a:spcPts val="0"/>
              </a:spcBef>
              <a:spcAft>
                <a:spcPts val="0"/>
              </a:spcAft>
              <a:buNone/>
            </a:pPr>
            <a:r>
              <a:t/>
            </a:r>
            <a:endParaRPr sz="400">
              <a:latin typeface="Roboto"/>
              <a:ea typeface="Roboto"/>
              <a:cs typeface="Roboto"/>
              <a:sym typeface="Roboto"/>
            </a:endParaRPr>
          </a:p>
        </p:txBody>
      </p:sp>
      <p:pic>
        <p:nvPicPr>
          <p:cNvPr id="10" name="Google Shape;10;p1"/>
          <p:cNvPicPr preferRelativeResize="0"/>
          <p:nvPr/>
        </p:nvPicPr>
        <p:blipFill>
          <a:blip r:embed="rId1">
            <a:alphaModFix/>
          </a:blip>
          <a:stretch>
            <a:fillRect/>
          </a:stretch>
        </p:blipFill>
        <p:spPr>
          <a:xfrm>
            <a:off x="225750" y="112750"/>
            <a:ext cx="1239850" cy="153925"/>
          </a:xfrm>
          <a:prstGeom prst="rect">
            <a:avLst/>
          </a:prstGeom>
          <a:noFill/>
          <a:ln>
            <a:noFill/>
          </a:ln>
        </p:spPr>
      </p:pic>
      <p:pic>
        <p:nvPicPr>
          <p:cNvPr id="11" name="Google Shape;11;p1"/>
          <p:cNvPicPr preferRelativeResize="0"/>
          <p:nvPr/>
        </p:nvPicPr>
        <p:blipFill>
          <a:blip r:embed="rId2">
            <a:alphaModFix/>
          </a:blip>
          <a:stretch>
            <a:fillRect/>
          </a:stretch>
        </p:blipFill>
        <p:spPr>
          <a:xfrm>
            <a:off x="52700" y="225325"/>
            <a:ext cx="2395925" cy="493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junior.scholastic.com/content/dam/classroom-magazines/junior-scholastic/issues/2020-21/031521/the-girl-who-gave-voice-to-her-people/JS-031521-SarahWinnemucca-MapSkill.pdf" TargetMode="External"/><Relationship Id="rId4" Type="http://schemas.openxmlformats.org/officeDocument/2006/relationships/hyperlink" Target="https://junior.scholastic.com/content/classroom_magazines/junior/issues/2020-21/031521/the-girl-who-gave-voice-to-her-people.html#1010L" TargetMode="External"/><Relationship Id="rId5" Type="http://schemas.openxmlformats.org/officeDocument/2006/relationships/hyperlink" Target="https://junior.scholastic.com/issues/2019-20/111119/he-fought-for-native-rights.html" TargetMode="External"/><Relationship Id="rId6" Type="http://schemas.openxmlformats.org/officeDocument/2006/relationships/hyperlink" Target="https://junior.scholastic.com/content/dam/classroom-magazines/junior-scholastic/issues/2020-21/031521/the-girl-who-gave-voice-to-her-people/JS-031521-SarahWinnemucca-PrimarySource.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slide" Target="/ppt/slides/slide10.xml"/><Relationship Id="rId6" Type="http://schemas.openxmlformats.org/officeDocument/2006/relationships/slide" Target="/ppt/slides/slide10.xml"/><Relationship Id="rId7" Type="http://schemas.openxmlformats.org/officeDocument/2006/relationships/slide" Target="/ppt/slid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junior.scholastic.com/content/classroom_magazines/junior/issues/2020-21/031521/the-girl-who-gave-voice-to-her-people.html#1010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junior.scholastic.com/content/dam/classroom-magazines/junior-scholastic/issues/2020-21/031521/the-girl-who-gave-voice-to-her-people/JS-031521-SarahWinnemucca-WTK.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junior.scholastic.com/content/classroom_magazines/junior/issues/2020-21/031521/the-girl-who-gave-voice-to-her-people.html#1010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9" name="Shape 179"/>
        <p:cNvGrpSpPr/>
        <p:nvPr/>
      </p:nvGrpSpPr>
      <p:grpSpPr>
        <a:xfrm>
          <a:off x="0" y="0"/>
          <a:ext cx="0" cy="0"/>
          <a:chOff x="0" y="0"/>
          <a:chExt cx="0" cy="0"/>
        </a:xfrm>
      </p:grpSpPr>
      <p:sp>
        <p:nvSpPr>
          <p:cNvPr id="180" name="Google Shape;180;p23">
            <a:hlinkClick r:id="rId3"/>
          </p:cNvPr>
          <p:cNvSpPr/>
          <p:nvPr/>
        </p:nvSpPr>
        <p:spPr>
          <a:xfrm>
            <a:off x="4924550" y="18669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a:hlinkClick r:id="rId4"/>
          </p:cNvPr>
          <p:cNvSpPr/>
          <p:nvPr/>
        </p:nvSpPr>
        <p:spPr>
          <a:xfrm>
            <a:off x="712275"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a:hlinkClick r:id="rId5"/>
          </p:cNvPr>
          <p:cNvSpPr/>
          <p:nvPr/>
        </p:nvSpPr>
        <p:spPr>
          <a:xfrm>
            <a:off x="4924550"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a:hlinkClick r:id="rId6"/>
          </p:cNvPr>
          <p:cNvSpPr/>
          <p:nvPr/>
        </p:nvSpPr>
        <p:spPr>
          <a:xfrm>
            <a:off x="788475" y="1866888"/>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7" name="Shape 187"/>
        <p:cNvGrpSpPr/>
        <p:nvPr/>
      </p:nvGrpSpPr>
      <p:grpSpPr>
        <a:xfrm>
          <a:off x="0" y="0"/>
          <a:ext cx="0" cy="0"/>
          <a:chOff x="0" y="0"/>
          <a:chExt cx="0" cy="0"/>
        </a:xfrm>
      </p:grpSpPr>
      <p:sp>
        <p:nvSpPr>
          <p:cNvPr id="188" name="Google Shape;188;p24"/>
          <p:cNvSpPr txBox="1"/>
          <p:nvPr>
            <p:ph idx="1" type="body"/>
          </p:nvPr>
        </p:nvSpPr>
        <p:spPr>
          <a:xfrm>
            <a:off x="768975" y="1865225"/>
            <a:ext cx="8063400" cy="4450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89" name="Google Shape;189;p24"/>
          <p:cNvSpPr txBox="1"/>
          <p:nvPr>
            <p:ph idx="1" type="body"/>
          </p:nvPr>
        </p:nvSpPr>
        <p:spPr>
          <a:xfrm>
            <a:off x="7430100" y="753750"/>
            <a:ext cx="773700" cy="563700"/>
          </a:xfrm>
          <a:prstGeom prst="rect">
            <a:avLst/>
          </a:prstGeom>
        </p:spPr>
        <p:txBody>
          <a:bodyPr anchorCtr="0" anchor="ctr" bIns="107350" lIns="107350" spcFirstLastPara="1" rIns="107350" wrap="square" tIns="107350">
            <a:noAutofit/>
          </a:bodyPr>
          <a:lstStyle/>
          <a:p>
            <a:pPr indent="0" lvl="0" marL="0" rtl="0" algn="l">
              <a:spcBef>
                <a:spcPts val="0"/>
              </a:spcBef>
              <a:spcAft>
                <a:spcPts val="1900"/>
              </a:spcAft>
              <a:buNone/>
            </a:pPr>
            <a:r>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txBox="1"/>
          <p:nvPr>
            <p:ph idx="4294967295" type="body"/>
          </p:nvPr>
        </p:nvSpPr>
        <p:spPr>
          <a:xfrm>
            <a:off x="3429757" y="184825"/>
            <a:ext cx="4098900" cy="379200"/>
          </a:xfrm>
          <a:prstGeom prst="rect">
            <a:avLst/>
          </a:prstGeom>
          <a:solidFill>
            <a:srgbClr val="D0E0E3"/>
          </a:solidFill>
          <a:ln>
            <a:noFill/>
          </a:ln>
        </p:spPr>
        <p:txBody>
          <a:bodyPr anchorCtr="0" anchor="t" bIns="91425" lIns="91425" spcFirstLastPara="1" rIns="91425" wrap="square" tIns="45700">
            <a:noAutofit/>
          </a:bodyPr>
          <a:lstStyle/>
          <a:p>
            <a:pPr indent="0" lvl="0" marL="0" rtl="0" algn="l">
              <a:spcBef>
                <a:spcPts val="0"/>
              </a:spcBef>
              <a:spcAft>
                <a:spcPts val="1900"/>
              </a:spcAft>
              <a:buNone/>
            </a:pPr>
            <a:r>
              <a:t/>
            </a:r>
            <a:endParaRPr sz="1600"/>
          </a:p>
        </p:txBody>
      </p:sp>
      <p:sp>
        <p:nvSpPr>
          <p:cNvPr id="119" name="Google Shape;119;p15">
            <a:hlinkClick action="ppaction://hlinkshowjump?jump=nextslide"/>
          </p:cNvPr>
          <p:cNvSpPr/>
          <p:nvPr/>
        </p:nvSpPr>
        <p:spPr>
          <a:xfrm>
            <a:off x="279300" y="16612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a:hlinkClick action="ppaction://hlinksldjump" r:id="rId3"/>
          </p:cNvPr>
          <p:cNvSpPr/>
          <p:nvPr/>
        </p:nvSpPr>
        <p:spPr>
          <a:xfrm>
            <a:off x="279300" y="24731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a:hlinkClick action="ppaction://hlinksldjump" r:id="rId4"/>
          </p:cNvPr>
          <p:cNvSpPr/>
          <p:nvPr/>
        </p:nvSpPr>
        <p:spPr>
          <a:xfrm>
            <a:off x="279300" y="32850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a:hlinkClick action="ppaction://hlinksldjump" r:id="rId5"/>
          </p:cNvPr>
          <p:cNvSpPr/>
          <p:nvPr/>
        </p:nvSpPr>
        <p:spPr>
          <a:xfrm>
            <a:off x="279300" y="49088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a:hlinkClick action="ppaction://hlinksldjump" r:id="rId6"/>
          </p:cNvPr>
          <p:cNvSpPr/>
          <p:nvPr/>
        </p:nvSpPr>
        <p:spPr>
          <a:xfrm>
            <a:off x="279300" y="57207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a:hlinkClick action="ppaction://hlinksldjump" r:id="rId7"/>
          </p:cNvPr>
          <p:cNvSpPr/>
          <p:nvPr/>
        </p:nvSpPr>
        <p:spPr>
          <a:xfrm>
            <a:off x="279300" y="40969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txBox="1"/>
          <p:nvPr>
            <p:ph idx="1" type="body"/>
          </p:nvPr>
        </p:nvSpPr>
        <p:spPr>
          <a:xfrm>
            <a:off x="849750" y="3652825"/>
            <a:ext cx="7939500" cy="3016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30" name="Google Shape;130;p16">
            <a:hlinkClick r:id="rId3"/>
          </p:cNvPr>
          <p:cNvSpPr/>
          <p:nvPr/>
        </p:nvSpPr>
        <p:spPr>
          <a:xfrm>
            <a:off x="5363350" y="1082000"/>
            <a:ext cx="3551400" cy="25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a:hlinkClick r:id="rId3"/>
          </p:cNvPr>
          <p:cNvSpPr/>
          <p:nvPr/>
        </p:nvSpPr>
        <p:spPr>
          <a:xfrm>
            <a:off x="6462725" y="939900"/>
            <a:ext cx="1420800" cy="14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 name="Google Shape;136;p17"/>
          <p:cNvGrpSpPr/>
          <p:nvPr/>
        </p:nvGrpSpPr>
        <p:grpSpPr>
          <a:xfrm>
            <a:off x="1197975" y="2725425"/>
            <a:ext cx="1550700" cy="698400"/>
            <a:chOff x="1197975" y="2725425"/>
            <a:chExt cx="1550700" cy="698400"/>
          </a:xfrm>
        </p:grpSpPr>
        <p:sp>
          <p:nvSpPr>
            <p:cNvPr id="137" name="Google Shape;137;p17"/>
            <p:cNvSpPr/>
            <p:nvPr/>
          </p:nvSpPr>
          <p:spPr>
            <a:xfrm>
              <a:off x="12102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advocate</a:t>
              </a:r>
              <a:endParaRPr b="1" sz="1800">
                <a:latin typeface="Roboto"/>
                <a:ea typeface="Roboto"/>
                <a:cs typeface="Roboto"/>
                <a:sym typeface="Roboto"/>
              </a:endParaRPr>
            </a:p>
          </p:txBody>
        </p:sp>
        <p:sp>
          <p:nvSpPr>
            <p:cNvPr id="138" name="Google Shape;138;p17"/>
            <p:cNvSpPr/>
            <p:nvPr/>
          </p:nvSpPr>
          <p:spPr>
            <a:xfrm>
              <a:off x="1197975" y="2725425"/>
              <a:ext cx="1550700" cy="69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17"/>
          <p:cNvGrpSpPr/>
          <p:nvPr/>
        </p:nvGrpSpPr>
        <p:grpSpPr>
          <a:xfrm>
            <a:off x="3084888" y="2739525"/>
            <a:ext cx="1550700" cy="698400"/>
            <a:chOff x="3084888" y="2739525"/>
            <a:chExt cx="1550700" cy="698400"/>
          </a:xfrm>
        </p:grpSpPr>
        <p:sp>
          <p:nvSpPr>
            <p:cNvPr id="140" name="Google Shape;140;p17"/>
            <p:cNvSpPr/>
            <p:nvPr/>
          </p:nvSpPr>
          <p:spPr>
            <a:xfrm>
              <a:off x="30910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indigenous</a:t>
              </a:r>
              <a:endParaRPr b="1" sz="1800">
                <a:latin typeface="Roboto"/>
                <a:ea typeface="Roboto"/>
                <a:cs typeface="Roboto"/>
                <a:sym typeface="Roboto"/>
              </a:endParaRPr>
            </a:p>
          </p:txBody>
        </p:sp>
        <p:sp>
          <p:nvSpPr>
            <p:cNvPr id="141" name="Google Shape;141;p17"/>
            <p:cNvSpPr/>
            <p:nvPr/>
          </p:nvSpPr>
          <p:spPr>
            <a:xfrm>
              <a:off x="3084888" y="2739525"/>
              <a:ext cx="1550700" cy="69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17"/>
          <p:cNvGrpSpPr/>
          <p:nvPr/>
        </p:nvGrpSpPr>
        <p:grpSpPr>
          <a:xfrm>
            <a:off x="4968750" y="2739525"/>
            <a:ext cx="1550700" cy="698400"/>
            <a:chOff x="4968750" y="2739525"/>
            <a:chExt cx="1550700" cy="698400"/>
          </a:xfrm>
        </p:grpSpPr>
        <p:sp>
          <p:nvSpPr>
            <p:cNvPr id="143" name="Google Shape;143;p17"/>
            <p:cNvSpPr/>
            <p:nvPr/>
          </p:nvSpPr>
          <p:spPr>
            <a:xfrm>
              <a:off x="49718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interpreter</a:t>
              </a:r>
              <a:endParaRPr b="1" sz="1800">
                <a:latin typeface="Roboto"/>
                <a:ea typeface="Roboto"/>
                <a:cs typeface="Roboto"/>
                <a:sym typeface="Roboto"/>
              </a:endParaRPr>
            </a:p>
          </p:txBody>
        </p:sp>
        <p:sp>
          <p:nvSpPr>
            <p:cNvPr id="144" name="Google Shape;144;p17"/>
            <p:cNvSpPr/>
            <p:nvPr/>
          </p:nvSpPr>
          <p:spPr>
            <a:xfrm>
              <a:off x="4968750" y="2739525"/>
              <a:ext cx="1550700" cy="69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 name="Google Shape;145;p17"/>
          <p:cNvGrpSpPr/>
          <p:nvPr/>
        </p:nvGrpSpPr>
        <p:grpSpPr>
          <a:xfrm>
            <a:off x="6852600" y="2725425"/>
            <a:ext cx="1550700" cy="698400"/>
            <a:chOff x="6852600" y="2725425"/>
            <a:chExt cx="1550700" cy="698400"/>
          </a:xfrm>
        </p:grpSpPr>
        <p:sp>
          <p:nvSpPr>
            <p:cNvPr id="146" name="Google Shape;146;p17"/>
            <p:cNvSpPr/>
            <p:nvPr/>
          </p:nvSpPr>
          <p:spPr>
            <a:xfrm>
              <a:off x="68526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reservation</a:t>
              </a:r>
              <a:endParaRPr b="1" sz="1800">
                <a:latin typeface="Roboto"/>
                <a:ea typeface="Roboto"/>
                <a:cs typeface="Roboto"/>
                <a:sym typeface="Roboto"/>
              </a:endParaRPr>
            </a:p>
          </p:txBody>
        </p:sp>
        <p:sp>
          <p:nvSpPr>
            <p:cNvPr id="147" name="Google Shape;147;p17"/>
            <p:cNvSpPr/>
            <p:nvPr/>
          </p:nvSpPr>
          <p:spPr>
            <a:xfrm>
              <a:off x="6852600" y="2725425"/>
              <a:ext cx="1550700" cy="69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a:hlinkClick r:id="rId3"/>
          </p:cNvPr>
          <p:cNvSpPr/>
          <p:nvPr/>
        </p:nvSpPr>
        <p:spPr>
          <a:xfrm>
            <a:off x="3300575" y="1828800"/>
            <a:ext cx="5614200" cy="386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9"/>
          <p:cNvSpPr txBox="1"/>
          <p:nvPr>
            <p:ph idx="1" type="body"/>
          </p:nvPr>
        </p:nvSpPr>
        <p:spPr>
          <a:xfrm>
            <a:off x="801225" y="53314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58" name="Google Shape;158;p19"/>
          <p:cNvSpPr txBox="1"/>
          <p:nvPr>
            <p:ph idx="2" type="body"/>
          </p:nvPr>
        </p:nvSpPr>
        <p:spPr>
          <a:xfrm>
            <a:off x="801225" y="25790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0"/>
          <p:cNvSpPr txBox="1"/>
          <p:nvPr>
            <p:ph idx="1" type="body"/>
          </p:nvPr>
        </p:nvSpPr>
        <p:spPr>
          <a:xfrm>
            <a:off x="801225" y="53314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64" name="Google Shape;164;p20"/>
          <p:cNvSpPr txBox="1"/>
          <p:nvPr>
            <p:ph idx="2" type="body"/>
          </p:nvPr>
        </p:nvSpPr>
        <p:spPr>
          <a:xfrm>
            <a:off x="801225" y="25790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txBox="1"/>
          <p:nvPr>
            <p:ph idx="1" type="body"/>
          </p:nvPr>
        </p:nvSpPr>
        <p:spPr>
          <a:xfrm>
            <a:off x="801225" y="53314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70" name="Google Shape;170;p21"/>
          <p:cNvSpPr txBox="1"/>
          <p:nvPr>
            <p:ph idx="2" type="body"/>
          </p:nvPr>
        </p:nvSpPr>
        <p:spPr>
          <a:xfrm>
            <a:off x="801225" y="25790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4" name="Shape 174"/>
        <p:cNvGrpSpPr/>
        <p:nvPr/>
      </p:nvGrpSpPr>
      <p:grpSpPr>
        <a:xfrm>
          <a:off x="0" y="0"/>
          <a:ext cx="0" cy="0"/>
          <a:chOff x="0" y="0"/>
          <a:chExt cx="0" cy="0"/>
        </a:xfrm>
      </p:grpSpPr>
      <p:sp>
        <p:nvSpPr>
          <p:cNvPr id="175" name="Google Shape;175;p22"/>
          <p:cNvSpPr txBox="1"/>
          <p:nvPr>
            <p:ph idx="1" type="body"/>
          </p:nvPr>
        </p:nvSpPr>
        <p:spPr>
          <a:xfrm>
            <a:off x="801225" y="25790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