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7315200" cx="9601200"/>
  <p:notesSz cx="6858000" cy="9144000"/>
  <p:embeddedFontLst>
    <p:embeddedFont>
      <p:font typeface="Roboto Black"/>
      <p:bold r:id="rId18"/>
      <p:boldItalic r:id="rId19"/>
    </p:embeddedFont>
    <p:embeddedFont>
      <p:font typeface="Roboto"/>
      <p:regular r:id="rId20"/>
      <p:bold r:id="rId21"/>
      <p:italic r:id="rId22"/>
      <p:boldItalic r:id="rId23"/>
    </p:embeddedFont>
    <p:embeddedFont>
      <p:font typeface="Lato"/>
      <p:regular r:id="rId24"/>
      <p:bold r:id="rId25"/>
      <p:italic r:id="rId26"/>
      <p:boldItalic r:id="rId27"/>
    </p:embeddedFont>
    <p:embeddedFont>
      <p:font typeface="Average"/>
      <p:regular r:id="rId28"/>
    </p:embeddedFont>
    <p:embeddedFont>
      <p:font typeface="Oswa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024">
          <p15:clr>
            <a:srgbClr val="A4A3A4"/>
          </p15:clr>
        </p15:guide>
        <p15:guide id="2" pos="535">
          <p15:clr>
            <a:srgbClr val="9AA0A6"/>
          </p15:clr>
        </p15:guide>
        <p15:guide id="3" orient="horz" pos="7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37F8ED5-D55D-4628-BB2C-FA50DA33ECCF}">
  <a:tblStyle styleId="{637F8ED5-D55D-4628-BB2C-FA50DA33ECCF}"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24"/>
        <p:guide pos="535"/>
        <p:guide pos="79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ato-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Average-regular.fntdata"/><Relationship Id="rId27"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swald-regular.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Oswald-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Black-boldItalic.fntdata"/><Relationship Id="rId18" Type="http://schemas.openxmlformats.org/officeDocument/2006/relationships/font" Target="fonts/RobotoBlack-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8be032c5fd_0_0: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be032c5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d1355fa81_0_43: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d1355fa8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a38a5d8364_1_22: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a38a5d8364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a1d415a9c2_0_1: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a1d415a9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a1d415a9c2_0_129: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a1d415a9c2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c7b9457d6_0_7: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c7b9457d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a1d415a9c2_0_24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a1d415a9c2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a1d415a9c2_0_496: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a1d415a9c2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c0687f86da_0_1: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c0687f86d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c0687f86da_0_5: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c0687f86d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a1d415a9c2_0_67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a1d415a9c2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hyperlink" Target="http://tk" TargetMode="External"/><Relationship Id="rId4" Type="http://schemas.openxmlformats.org/officeDocument/2006/relationships/hyperlink" Target="https://junior.scholastic.com/issues/2019-20/111119/he-fought-for-native-rights.html#930L" TargetMode="External"/><Relationship Id="rId5" Type="http://schemas.openxmlformats.org/officeDocument/2006/relationships/hyperlink" Target="https://www.tolerance.org/frameworks/teaching-hard-history/american-slavery/classroom-videos#forgotten-slavery"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premier.shutterstock.com/image/contributor/235973531" TargetMode="External"/><Relationship Id="rId3" Type="http://schemas.openxmlformats.org/officeDocument/2006/relationships/image" Target="../media/image5.png"/><Relationship Id="rId4"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1">
    <p:spTree>
      <p:nvGrpSpPr>
        <p:cNvPr id="12" name="Shape 12"/>
        <p:cNvGrpSpPr/>
        <p:nvPr/>
      </p:nvGrpSpPr>
      <p:grpSpPr>
        <a:xfrm>
          <a:off x="0" y="0"/>
          <a:ext cx="0" cy="0"/>
          <a:chOff x="0" y="0"/>
          <a:chExt cx="0" cy="0"/>
        </a:xfrm>
      </p:grpSpPr>
      <p:sp>
        <p:nvSpPr>
          <p:cNvPr id="13" name="Google Shape;13;p2"/>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3">
  <p:cSld name="CUSTOM_2_2_1_1_1_4">
    <p:bg>
      <p:bgPr>
        <a:solidFill>
          <a:srgbClr val="FFFFFF"/>
        </a:solidFill>
      </p:bgPr>
    </p:bg>
    <p:spTree>
      <p:nvGrpSpPr>
        <p:cNvPr id="81" name="Shape 81"/>
        <p:cNvGrpSpPr/>
        <p:nvPr/>
      </p:nvGrpSpPr>
      <p:grpSpPr>
        <a:xfrm>
          <a:off x="0" y="0"/>
          <a:ext cx="0" cy="0"/>
          <a:chOff x="0" y="0"/>
          <a:chExt cx="0" cy="0"/>
        </a:xfrm>
      </p:grpSpPr>
      <p:pic>
        <p:nvPicPr>
          <p:cNvPr id="82" name="Google Shape;82;p11"/>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83" name="Google Shape;83;p11"/>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84" name="Google Shape;84;p11"/>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What does Nikic mean when he says “I learned that there are no limits. Do not put a lid on me”?</a:t>
            </a:r>
            <a:endParaRPr sz="1800">
              <a:latin typeface="Roboto"/>
              <a:ea typeface="Roboto"/>
              <a:cs typeface="Roboto"/>
              <a:sym typeface="Roboto"/>
            </a:endParaRPr>
          </a:p>
        </p:txBody>
      </p:sp>
      <p:sp>
        <p:nvSpPr>
          <p:cNvPr id="85" name="Google Shape;85;p11"/>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3</a:t>
            </a:r>
            <a:endParaRPr sz="1800">
              <a:solidFill>
                <a:srgbClr val="FFFFFF"/>
              </a:solidFill>
              <a:latin typeface="Roboto Black"/>
              <a:ea typeface="Roboto Black"/>
              <a:cs typeface="Roboto Black"/>
              <a:sym typeface="Roboto Black"/>
            </a:endParaRPr>
          </a:p>
        </p:txBody>
      </p:sp>
      <p:sp>
        <p:nvSpPr>
          <p:cNvPr id="86" name="Google Shape;86;p11"/>
          <p:cNvSpPr txBox="1"/>
          <p:nvPr>
            <p:ph idx="1" type="body"/>
          </p:nvPr>
        </p:nvSpPr>
        <p:spPr>
          <a:xfrm>
            <a:off x="801225" y="2579025"/>
            <a:ext cx="8063400" cy="4056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ose a Task 1">
  <p:cSld name="CUSTOM_2_2_1_1_1_1">
    <p:bg>
      <p:bgPr>
        <a:solidFill>
          <a:srgbClr val="FFFFFF"/>
        </a:solidFill>
      </p:bgPr>
    </p:bg>
    <p:spTree>
      <p:nvGrpSpPr>
        <p:cNvPr id="87" name="Shape 87"/>
        <p:cNvGrpSpPr/>
        <p:nvPr/>
      </p:nvGrpSpPr>
      <p:grpSpPr>
        <a:xfrm>
          <a:off x="0" y="0"/>
          <a:ext cx="0" cy="0"/>
          <a:chOff x="0" y="0"/>
          <a:chExt cx="0" cy="0"/>
        </a:xfrm>
      </p:grpSpPr>
      <p:pic>
        <p:nvPicPr>
          <p:cNvPr id="88" name="Google Shape;88;p12"/>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89" name="Google Shape;89;p12">
            <a:hlinkClick r:id="rId3"/>
          </p:cNvPr>
          <p:cNvSpPr/>
          <p:nvPr/>
        </p:nvSpPr>
        <p:spPr>
          <a:xfrm>
            <a:off x="5107450" y="2381825"/>
            <a:ext cx="1416900" cy="6702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sp>
        <p:nvSpPr>
          <p:cNvPr id="90" name="Google Shape;90;p12">
            <a:hlinkClick r:id="rId4"/>
          </p:cNvPr>
          <p:cNvSpPr/>
          <p:nvPr/>
        </p:nvSpPr>
        <p:spPr>
          <a:xfrm>
            <a:off x="996775" y="4083900"/>
            <a:ext cx="2631900" cy="7455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sp>
        <p:nvSpPr>
          <p:cNvPr id="91" name="Google Shape;91;p12">
            <a:hlinkClick r:id="rId5"/>
          </p:cNvPr>
          <p:cNvSpPr/>
          <p:nvPr/>
        </p:nvSpPr>
        <p:spPr>
          <a:xfrm>
            <a:off x="5107450" y="4753200"/>
            <a:ext cx="3381600" cy="7455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graphicFrame>
        <p:nvGraphicFramePr>
          <p:cNvPr id="92" name="Google Shape;92;p12"/>
          <p:cNvGraphicFramePr/>
          <p:nvPr/>
        </p:nvGraphicFramePr>
        <p:xfrm>
          <a:off x="655800" y="1867890"/>
          <a:ext cx="3000000" cy="3000000"/>
        </p:xfrm>
        <a:graphic>
          <a:graphicData uri="http://schemas.openxmlformats.org/drawingml/2006/table">
            <a:tbl>
              <a:tblPr>
                <a:noFill/>
                <a:tableStyleId>{637F8ED5-D55D-4628-BB2C-FA50DA33ECCF}</a:tableStyleId>
              </a:tblPr>
              <a:tblGrid>
                <a:gridCol w="4123025"/>
                <a:gridCol w="4123025"/>
              </a:tblGrid>
              <a:tr h="2113275">
                <a:tc>
                  <a:txBody>
                    <a:bodyPr/>
                    <a:lstStyle/>
                    <a:p>
                      <a:pPr indent="0" lvl="0" marL="76200" marR="114300" rtl="0" algn="l">
                        <a:lnSpc>
                          <a:spcPct val="115000"/>
                        </a:lnSpc>
                        <a:spcBef>
                          <a:spcPts val="0"/>
                        </a:spcBef>
                        <a:spcAft>
                          <a:spcPts val="0"/>
                        </a:spcAft>
                        <a:buNone/>
                      </a:pPr>
                      <a:r>
                        <a:rPr lang="en" sz="1700">
                          <a:latin typeface="Lato"/>
                          <a:ea typeface="Lato"/>
                          <a:cs typeface="Lato"/>
                          <a:sym typeface="Lato"/>
                        </a:rPr>
                        <a:t>Use the </a:t>
                      </a:r>
                      <a:r>
                        <a:rPr b="1" lang="en" sz="1700">
                          <a:latin typeface="Lato"/>
                          <a:ea typeface="Lato"/>
                          <a:cs typeface="Lato"/>
                          <a:sym typeface="Lato"/>
                        </a:rPr>
                        <a:t>What’s Your Goal?</a:t>
                      </a:r>
                      <a:r>
                        <a:rPr lang="en" sz="1700">
                          <a:latin typeface="Lato"/>
                          <a:ea typeface="Lato"/>
                          <a:cs typeface="Lato"/>
                          <a:sym typeface="Lato"/>
                        </a:rPr>
                        <a:t> Skill Builder to help you set a goal and make a plan for achieving it. It will guide you to brainstorm goals, think about timing, make a plan, and track your progress.</a:t>
                      </a:r>
                      <a:endParaRPr i="1" sz="1700">
                        <a:latin typeface="Average"/>
                        <a:ea typeface="Average"/>
                        <a:cs typeface="Average"/>
                        <a:sym typeface="Average"/>
                      </a:endParaRPr>
                    </a:p>
                  </a:txBody>
                  <a:tcPr marT="457200" marB="90300" marR="6667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76200" marR="114300" rtl="0" algn="l">
                        <a:lnSpc>
                          <a:spcPct val="115000"/>
                        </a:lnSpc>
                        <a:spcBef>
                          <a:spcPts val="0"/>
                        </a:spcBef>
                        <a:spcAft>
                          <a:spcPts val="0"/>
                        </a:spcAft>
                        <a:buNone/>
                      </a:pPr>
                      <a:r>
                        <a:rPr lang="en" sz="1700">
                          <a:solidFill>
                            <a:schemeClr val="dk1"/>
                          </a:solidFill>
                          <a:latin typeface="Lato"/>
                          <a:ea typeface="Lato"/>
                          <a:cs typeface="Lato"/>
                          <a:sym typeface="Lato"/>
                        </a:rPr>
                        <a:t>Respond to the “Write About It!” prompt: </a:t>
                      </a:r>
                      <a:r>
                        <a:rPr i="1" lang="en" sz="1700">
                          <a:solidFill>
                            <a:schemeClr val="dk1"/>
                          </a:solidFill>
                          <a:latin typeface="Lato"/>
                          <a:ea typeface="Lato"/>
                          <a:cs typeface="Lato"/>
                          <a:sym typeface="Lato"/>
                        </a:rPr>
                        <a:t>What is one of your goals? How can you apply lessons from Nikic’s story </a:t>
                      </a:r>
                      <a:endParaRPr i="1" sz="1700">
                        <a:solidFill>
                          <a:schemeClr val="dk1"/>
                        </a:solidFill>
                        <a:latin typeface="Lato"/>
                        <a:ea typeface="Lato"/>
                        <a:cs typeface="Lato"/>
                        <a:sym typeface="Lato"/>
                      </a:endParaRPr>
                    </a:p>
                    <a:p>
                      <a:pPr indent="0" lvl="0" marL="76200" marR="114300" rtl="0" algn="l">
                        <a:lnSpc>
                          <a:spcPct val="115000"/>
                        </a:lnSpc>
                        <a:spcBef>
                          <a:spcPts val="0"/>
                        </a:spcBef>
                        <a:spcAft>
                          <a:spcPts val="0"/>
                        </a:spcAft>
                        <a:buNone/>
                      </a:pPr>
                      <a:r>
                        <a:rPr i="1" lang="en" sz="1700">
                          <a:solidFill>
                            <a:schemeClr val="dk1"/>
                          </a:solidFill>
                          <a:latin typeface="Lato"/>
                          <a:ea typeface="Lato"/>
                          <a:cs typeface="Lato"/>
                          <a:sym typeface="Lato"/>
                        </a:rPr>
                        <a:t>to help you achieve your goals?</a:t>
                      </a:r>
                      <a:endParaRPr i="1" sz="1700">
                        <a:solidFill>
                          <a:schemeClr val="dk1"/>
                        </a:solidFill>
                        <a:latin typeface="Lato"/>
                        <a:ea typeface="Lato"/>
                        <a:cs typeface="Lato"/>
                        <a:sym typeface="Lato"/>
                      </a:endParaRPr>
                    </a:p>
                  </a:txBody>
                  <a:tcPr marT="457200" marB="90300" marR="66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r h="2491525">
                <a:tc>
                  <a:txBody>
                    <a:bodyPr/>
                    <a:lstStyle/>
                    <a:p>
                      <a:pPr indent="0" lvl="0" marL="76200" marR="114300" rtl="0" algn="l">
                        <a:lnSpc>
                          <a:spcPct val="115000"/>
                        </a:lnSpc>
                        <a:spcBef>
                          <a:spcPts val="0"/>
                        </a:spcBef>
                        <a:spcAft>
                          <a:spcPts val="0"/>
                        </a:spcAft>
                        <a:buNone/>
                      </a:pPr>
                      <a:r>
                        <a:rPr lang="en" sz="1700">
                          <a:solidFill>
                            <a:schemeClr val="dk1"/>
                          </a:solidFill>
                          <a:latin typeface="Lato"/>
                          <a:ea typeface="Lato"/>
                          <a:cs typeface="Lato"/>
                          <a:sym typeface="Lato"/>
                        </a:rPr>
                        <a:t>Answer these questions: </a:t>
                      </a:r>
                      <a:r>
                        <a:rPr i="1" lang="en" sz="1700">
                          <a:solidFill>
                            <a:schemeClr val="dk1"/>
                          </a:solidFill>
                          <a:latin typeface="Lato"/>
                          <a:ea typeface="Lato"/>
                          <a:cs typeface="Lato"/>
                          <a:sym typeface="Lato"/>
                        </a:rPr>
                        <a:t>Chris Nikic’s supporters cheered him on during the race. What would you have said to encourage him if you had been there? How can you encourage and support someone you know?</a:t>
                      </a:r>
                      <a:endParaRPr i="1" sz="1700">
                        <a:solidFill>
                          <a:schemeClr val="dk1"/>
                        </a:solidFill>
                        <a:latin typeface="Lato"/>
                        <a:ea typeface="Lato"/>
                        <a:cs typeface="Lato"/>
                        <a:sym typeface="Lato"/>
                      </a:endParaRPr>
                    </a:p>
                  </a:txBody>
                  <a:tcPr marT="457200" marB="90300" marR="264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76200" marR="114300" rtl="0" algn="l">
                        <a:lnSpc>
                          <a:spcPct val="115000"/>
                        </a:lnSpc>
                        <a:spcBef>
                          <a:spcPts val="0"/>
                        </a:spcBef>
                        <a:spcAft>
                          <a:spcPts val="0"/>
                        </a:spcAft>
                        <a:buNone/>
                      </a:pPr>
                      <a:r>
                        <a:rPr lang="en" sz="1700">
                          <a:solidFill>
                            <a:schemeClr val="dk1"/>
                          </a:solidFill>
                          <a:latin typeface="Lato"/>
                          <a:ea typeface="Lato"/>
                          <a:cs typeface="Lato"/>
                          <a:sym typeface="Lato"/>
                        </a:rPr>
                        <a:t>Choose three details that stand out to you from the article. They might be sentences that are particularly important, surprising, or well-written. Then explain why you chose each detail.</a:t>
                      </a:r>
                      <a:endParaRPr sz="1700">
                        <a:solidFill>
                          <a:schemeClr val="dk1"/>
                        </a:solidFill>
                        <a:latin typeface="Lato"/>
                        <a:ea typeface="Lato"/>
                        <a:cs typeface="Lato"/>
                        <a:sym typeface="Lato"/>
                      </a:endParaRPr>
                    </a:p>
                  </a:txBody>
                  <a:tcPr marT="457200" marB="90300" marR="66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bl>
          </a:graphicData>
        </a:graphic>
      </p:graphicFrame>
      <p:sp>
        <p:nvSpPr>
          <p:cNvPr id="93" name="Google Shape;93;p12"/>
          <p:cNvSpPr txBox="1"/>
          <p:nvPr/>
        </p:nvSpPr>
        <p:spPr>
          <a:xfrm>
            <a:off x="5032775" y="1027350"/>
            <a:ext cx="4225800" cy="612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Click the red button to follow the link. Write your response on the next slide.</a:t>
            </a:r>
            <a:endParaRPr sz="1800">
              <a:solidFill>
                <a:srgbClr val="134F5C"/>
              </a:solidFill>
              <a:latin typeface="Roboto"/>
              <a:ea typeface="Roboto"/>
              <a:cs typeface="Roboto"/>
              <a:sym typeface="Roboto"/>
            </a:endParaRPr>
          </a:p>
        </p:txBody>
      </p:sp>
      <p:sp>
        <p:nvSpPr>
          <p:cNvPr id="94" name="Google Shape;94;p12"/>
          <p:cNvSpPr/>
          <p:nvPr/>
        </p:nvSpPr>
        <p:spPr>
          <a:xfrm>
            <a:off x="829800" y="1941475"/>
            <a:ext cx="24864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 sz="1800">
                <a:solidFill>
                  <a:srgbClr val="FFFFFF"/>
                </a:solidFill>
                <a:latin typeface="Roboto Black"/>
                <a:ea typeface="Roboto Black"/>
                <a:cs typeface="Roboto Black"/>
                <a:sym typeface="Roboto Black"/>
              </a:rPr>
              <a:t>1.</a:t>
            </a:r>
            <a:r>
              <a:rPr b="1" lang="en" sz="1800">
                <a:solidFill>
                  <a:srgbClr val="FFFFFF"/>
                </a:solidFill>
                <a:latin typeface="Roboto"/>
                <a:ea typeface="Roboto"/>
                <a:cs typeface="Roboto"/>
                <a:sym typeface="Roboto"/>
              </a:rPr>
              <a:t> Set a personal goal.</a:t>
            </a:r>
            <a:endParaRPr b="1" sz="1800">
              <a:solidFill>
                <a:srgbClr val="FFFFFF"/>
              </a:solidFill>
              <a:latin typeface="Roboto"/>
              <a:ea typeface="Roboto"/>
              <a:cs typeface="Roboto"/>
              <a:sym typeface="Roboto"/>
            </a:endParaRPr>
          </a:p>
        </p:txBody>
      </p:sp>
      <p:sp>
        <p:nvSpPr>
          <p:cNvPr id="95" name="Google Shape;95;p12"/>
          <p:cNvSpPr/>
          <p:nvPr/>
        </p:nvSpPr>
        <p:spPr>
          <a:xfrm>
            <a:off x="4947375" y="1941475"/>
            <a:ext cx="20166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Roboto Black"/>
                <a:ea typeface="Roboto Black"/>
                <a:cs typeface="Roboto Black"/>
                <a:sym typeface="Roboto Black"/>
              </a:rPr>
              <a:t>2.</a:t>
            </a:r>
            <a:r>
              <a:rPr b="1" lang="en" sz="1800">
                <a:solidFill>
                  <a:srgbClr val="FFFFFF"/>
                </a:solidFill>
                <a:latin typeface="Roboto"/>
                <a:ea typeface="Roboto"/>
                <a:cs typeface="Roboto"/>
                <a:sym typeface="Roboto"/>
              </a:rPr>
              <a:t> Write an essay.</a:t>
            </a:r>
            <a:endParaRPr b="1" sz="1800">
              <a:solidFill>
                <a:srgbClr val="FFFFFF"/>
              </a:solidFill>
              <a:latin typeface="Roboto"/>
              <a:ea typeface="Roboto"/>
              <a:cs typeface="Roboto"/>
              <a:sym typeface="Roboto"/>
            </a:endParaRPr>
          </a:p>
        </p:txBody>
      </p:sp>
      <p:sp>
        <p:nvSpPr>
          <p:cNvPr id="96" name="Google Shape;96;p12"/>
          <p:cNvSpPr/>
          <p:nvPr/>
        </p:nvSpPr>
        <p:spPr>
          <a:xfrm>
            <a:off x="753600" y="4114569"/>
            <a:ext cx="37314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Roboto Black"/>
                <a:ea typeface="Roboto Black"/>
                <a:cs typeface="Roboto Black"/>
                <a:sym typeface="Roboto Black"/>
              </a:rPr>
              <a:t>3. </a:t>
            </a:r>
            <a:r>
              <a:rPr b="1" lang="en" sz="1800">
                <a:solidFill>
                  <a:srgbClr val="FFFFFF"/>
                </a:solidFill>
                <a:latin typeface="Roboto"/>
                <a:ea typeface="Roboto"/>
                <a:cs typeface="Roboto"/>
                <a:sym typeface="Roboto"/>
              </a:rPr>
              <a:t>Develop social-emotional skills.</a:t>
            </a:r>
            <a:endParaRPr b="1" sz="1800">
              <a:solidFill>
                <a:srgbClr val="FFFFFF"/>
              </a:solidFill>
              <a:latin typeface="Roboto"/>
              <a:ea typeface="Roboto"/>
              <a:cs typeface="Roboto"/>
              <a:sym typeface="Roboto"/>
            </a:endParaRPr>
          </a:p>
        </p:txBody>
      </p:sp>
      <p:sp>
        <p:nvSpPr>
          <p:cNvPr id="97" name="Google Shape;97;p12"/>
          <p:cNvSpPr/>
          <p:nvPr/>
        </p:nvSpPr>
        <p:spPr>
          <a:xfrm>
            <a:off x="4947375" y="4114575"/>
            <a:ext cx="33114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100"/>
              </a:spcBef>
              <a:spcAft>
                <a:spcPts val="100"/>
              </a:spcAft>
              <a:buNone/>
            </a:pPr>
            <a:r>
              <a:rPr lang="en" sz="1800">
                <a:solidFill>
                  <a:srgbClr val="FFFFFF"/>
                </a:solidFill>
                <a:latin typeface="Roboto Black"/>
                <a:ea typeface="Roboto Black"/>
                <a:cs typeface="Roboto Black"/>
                <a:sym typeface="Roboto Black"/>
              </a:rPr>
              <a:t>4.</a:t>
            </a:r>
            <a:r>
              <a:rPr b="1" lang="en" sz="1800">
                <a:solidFill>
                  <a:srgbClr val="FFFFFF"/>
                </a:solidFill>
                <a:latin typeface="Roboto"/>
                <a:ea typeface="Roboto"/>
                <a:cs typeface="Roboto"/>
                <a:sym typeface="Roboto"/>
              </a:rPr>
              <a:t> Select details from the text.</a:t>
            </a:r>
            <a:endParaRPr b="1" sz="1800">
              <a:solidFill>
                <a:srgbClr val="FFFFFF"/>
              </a:solidFill>
              <a:latin typeface="Roboto"/>
              <a:ea typeface="Roboto"/>
              <a:cs typeface="Roboto"/>
              <a:sym typeface="Roboto"/>
            </a:endParaRPr>
          </a:p>
        </p:txBody>
      </p:sp>
      <p:sp>
        <p:nvSpPr>
          <p:cNvPr id="98" name="Google Shape;98;p12"/>
          <p:cNvSpPr txBox="1"/>
          <p:nvPr/>
        </p:nvSpPr>
        <p:spPr>
          <a:xfrm>
            <a:off x="626275" y="870375"/>
            <a:ext cx="42897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Choose a Task</a:t>
            </a:r>
            <a:endParaRPr sz="4700">
              <a:solidFill>
                <a:srgbClr val="134F5C"/>
              </a:solidFill>
              <a:latin typeface="Oswald"/>
              <a:ea typeface="Oswald"/>
              <a:cs typeface="Oswald"/>
              <a:sym typeface="Oswa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ose a Task 2">
  <p:cSld name="CUSTOM_2_2_1_1_1_2">
    <p:bg>
      <p:bgPr>
        <a:solidFill>
          <a:srgbClr val="FFFFFF"/>
        </a:solidFill>
      </p:bgPr>
    </p:bg>
    <p:spTree>
      <p:nvGrpSpPr>
        <p:cNvPr id="99" name="Shape 99"/>
        <p:cNvGrpSpPr/>
        <p:nvPr/>
      </p:nvGrpSpPr>
      <p:grpSpPr>
        <a:xfrm>
          <a:off x="0" y="0"/>
          <a:ext cx="0" cy="0"/>
          <a:chOff x="0" y="0"/>
          <a:chExt cx="0" cy="0"/>
        </a:xfrm>
      </p:grpSpPr>
      <p:sp>
        <p:nvSpPr>
          <p:cNvPr id="100" name="Google Shape;100;p13"/>
          <p:cNvSpPr txBox="1"/>
          <p:nvPr>
            <p:ph idx="1" type="body"/>
          </p:nvPr>
        </p:nvSpPr>
        <p:spPr>
          <a:xfrm>
            <a:off x="768975" y="1865225"/>
            <a:ext cx="8063400" cy="45972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pic>
        <p:nvPicPr>
          <p:cNvPr id="101" name="Google Shape;101;p13"/>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102" name="Google Shape;102;p13"/>
          <p:cNvSpPr txBox="1"/>
          <p:nvPr/>
        </p:nvSpPr>
        <p:spPr>
          <a:xfrm>
            <a:off x="5263875" y="998525"/>
            <a:ext cx="3079500" cy="612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b="1" lang="en" sz="1800">
                <a:latin typeface="Lato"/>
                <a:ea typeface="Lato"/>
                <a:cs typeface="Lato"/>
                <a:sym typeface="Lato"/>
              </a:rPr>
              <a:t>I chose task number ________.</a:t>
            </a:r>
            <a:endParaRPr sz="1800">
              <a:solidFill>
                <a:srgbClr val="134F5C"/>
              </a:solidFill>
              <a:latin typeface="Lato"/>
              <a:ea typeface="Lato"/>
              <a:cs typeface="Lato"/>
              <a:sym typeface="Lato"/>
            </a:endParaRPr>
          </a:p>
        </p:txBody>
      </p:sp>
      <p:sp>
        <p:nvSpPr>
          <p:cNvPr id="103" name="Google Shape;103;p13"/>
          <p:cNvSpPr txBox="1"/>
          <p:nvPr/>
        </p:nvSpPr>
        <p:spPr>
          <a:xfrm>
            <a:off x="626275" y="870375"/>
            <a:ext cx="42897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Choose a Task</a:t>
            </a:r>
            <a:endParaRPr sz="4700">
              <a:solidFill>
                <a:srgbClr val="134F5C"/>
              </a:solidFill>
              <a:latin typeface="Oswald"/>
              <a:ea typeface="Oswald"/>
              <a:cs typeface="Oswald"/>
              <a:sym typeface="Oswa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p:cSld name="TITLE_2">
    <p:spTree>
      <p:nvGrpSpPr>
        <p:cNvPr id="14" name="Shape 14"/>
        <p:cNvGrpSpPr/>
        <p:nvPr/>
      </p:nvGrpSpPr>
      <p:grpSpPr>
        <a:xfrm>
          <a:off x="0" y="0"/>
          <a:ext cx="0" cy="0"/>
          <a:chOff x="0" y="0"/>
          <a:chExt cx="0" cy="0"/>
        </a:xfrm>
      </p:grpSpPr>
      <p:sp>
        <p:nvSpPr>
          <p:cNvPr id="15" name="Google Shape;15;p3"/>
          <p:cNvSpPr txBox="1"/>
          <p:nvPr>
            <p:ph idx="12" type="sldNum"/>
          </p:nvPr>
        </p:nvSpPr>
        <p:spPr>
          <a:xfrm>
            <a:off x="8896081" y="6632131"/>
            <a:ext cx="576000" cy="559800"/>
          </a:xfrm>
          <a:prstGeom prst="rect">
            <a:avLst/>
          </a:prstGeom>
        </p:spPr>
        <p:txBody>
          <a:bodyPr anchorCtr="0" anchor="ctr" bIns="107350" lIns="107350" spcFirstLastPara="1" rIns="107350" wrap="square" tIns="1073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3"/>
          <p:cNvSpPr txBox="1"/>
          <p:nvPr/>
        </p:nvSpPr>
        <p:spPr>
          <a:xfrm>
            <a:off x="180325" y="1130075"/>
            <a:ext cx="8252100" cy="62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This is your copy of a </a:t>
            </a:r>
            <a:r>
              <a:rPr i="1" lang="en"/>
              <a:t>Junior Scholastic</a:t>
            </a:r>
            <a:r>
              <a:rPr lang="en"/>
              <a:t> Google Slide</a:t>
            </a:r>
            <a:r>
              <a:rPr lang="en"/>
              <a:t>s activity</a:t>
            </a:r>
            <a:r>
              <a:rPr lang="en"/>
              <a:t>. You can use these slides as-is, or customize them to fit your needs. To edit any objects that are locked down, click </a:t>
            </a:r>
            <a:r>
              <a:rPr b="1" lang="en"/>
              <a:t>Slide → Edit master.</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HOW TO ASSIGN THIS ACTIVITY:</a:t>
            </a:r>
            <a:endParaRPr b="1"/>
          </a:p>
          <a:p>
            <a:pPr indent="-317500" lvl="0" marL="457200" rtl="0" algn="l">
              <a:spcBef>
                <a:spcPts val="0"/>
              </a:spcBef>
              <a:spcAft>
                <a:spcPts val="0"/>
              </a:spcAft>
              <a:buSzPts val="1400"/>
              <a:buChar char="●"/>
            </a:pPr>
            <a:r>
              <a:rPr lang="en"/>
              <a:t>If you’re assigning this activity through Google Classroom, make sure to select </a:t>
            </a:r>
            <a:br>
              <a:rPr lang="en"/>
            </a:br>
            <a:r>
              <a:rPr b="1" lang="en"/>
              <a:t>“Make a copy for each student”</a:t>
            </a:r>
            <a:r>
              <a:rPr lang="en"/>
              <a:t> from the dropdown menu.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If you’re using Microsoft Teams, you can also click </a:t>
            </a:r>
            <a:r>
              <a:rPr b="1" lang="en"/>
              <a:t>File </a:t>
            </a:r>
            <a:r>
              <a:rPr b="1" lang="en">
                <a:solidFill>
                  <a:srgbClr val="000000"/>
                </a:solidFill>
              </a:rPr>
              <a:t>→</a:t>
            </a:r>
            <a:r>
              <a:rPr b="1" lang="en"/>
              <a:t> Download </a:t>
            </a:r>
            <a:r>
              <a:rPr b="1" lang="en">
                <a:solidFill>
                  <a:srgbClr val="000000"/>
                </a:solidFill>
              </a:rPr>
              <a:t>→ </a:t>
            </a:r>
            <a:br>
              <a:rPr b="1" lang="en">
                <a:solidFill>
                  <a:srgbClr val="000000"/>
                </a:solidFill>
              </a:rPr>
            </a:br>
            <a:r>
              <a:rPr b="1" lang="en">
                <a:solidFill>
                  <a:srgbClr val="000000"/>
                </a:solidFill>
              </a:rPr>
              <a:t>Microsoft Powerpoint</a:t>
            </a:r>
            <a:r>
              <a:rPr lang="en">
                <a:solidFill>
                  <a:srgbClr val="000000"/>
                </a:solidFill>
              </a:rPr>
              <a:t> for a version of this activity that you can upload to Teams.</a:t>
            </a:r>
            <a:endParaRPr>
              <a:solidFill>
                <a:srgbClr val="000000"/>
              </a:solidFill>
            </a:endParaRPr>
          </a:p>
          <a:p>
            <a:pPr indent="0" lvl="0" marL="0" rtl="0" algn="l">
              <a:spcBef>
                <a:spcPts val="0"/>
              </a:spcBef>
              <a:spcAft>
                <a:spcPts val="0"/>
              </a:spcAft>
              <a:buNone/>
            </a:pPr>
            <a:r>
              <a:t/>
            </a:r>
            <a:endParaRPr/>
          </a:p>
          <a:p>
            <a:pPr indent="-317500" lvl="0" marL="457200" rtl="0" algn="l">
              <a:spcBef>
                <a:spcPts val="0"/>
              </a:spcBef>
              <a:spcAft>
                <a:spcPts val="0"/>
              </a:spcAft>
              <a:buClr>
                <a:srgbClr val="000000"/>
              </a:buClr>
              <a:buSzPts val="1400"/>
              <a:buChar char="●"/>
            </a:pPr>
            <a:r>
              <a:rPr lang="en">
                <a:solidFill>
                  <a:srgbClr val="000000"/>
                </a:solidFill>
              </a:rPr>
              <a:t>You can also </a:t>
            </a:r>
            <a:r>
              <a:rPr lang="en"/>
              <a:t>have</a:t>
            </a:r>
            <a:r>
              <a:rPr lang="en">
                <a:solidFill>
                  <a:srgbClr val="000000"/>
                </a:solidFill>
              </a:rPr>
              <a:t> your students make their own copies of this activity:</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Click the </a:t>
            </a:r>
            <a:r>
              <a:rPr b="1" lang="en">
                <a:solidFill>
                  <a:srgbClr val="000000"/>
                </a:solidFill>
              </a:rPr>
              <a:t>Share</a:t>
            </a:r>
            <a:r>
              <a:rPr lang="en">
                <a:solidFill>
                  <a:srgbClr val="000000"/>
                </a:solidFill>
              </a:rPr>
              <a:t> button at the top-right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Click </a:t>
            </a:r>
            <a:r>
              <a:rPr b="1" lang="en">
                <a:solidFill>
                  <a:srgbClr val="000000"/>
                </a:solidFill>
              </a:rPr>
              <a:t>“Copy Link</a:t>
            </a:r>
            <a:r>
              <a:rPr lang="en">
                <a:solidFill>
                  <a:srgbClr val="000000"/>
                </a:solidFill>
              </a:rPr>
              <a:t>,</a:t>
            </a:r>
            <a:r>
              <a:rPr b="1" lang="en">
                <a:solidFill>
                  <a:srgbClr val="000000"/>
                </a:solidFill>
              </a:rPr>
              <a:t>”</a:t>
            </a:r>
            <a:r>
              <a:rPr lang="en">
                <a:solidFill>
                  <a:srgbClr val="000000"/>
                </a:solidFill>
              </a:rPr>
              <a:t> then paste the URL into an email or assignment (don’t share it yet!)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At the end of the URL, change the word </a:t>
            </a:r>
            <a:r>
              <a:rPr b="1" lang="en">
                <a:solidFill>
                  <a:srgbClr val="000000"/>
                </a:solidFill>
              </a:rPr>
              <a:t>edit</a:t>
            </a:r>
            <a:r>
              <a:rPr lang="en">
                <a:solidFill>
                  <a:srgbClr val="000000"/>
                </a:solidFill>
              </a:rPr>
              <a:t> to </a:t>
            </a:r>
            <a:r>
              <a:rPr b="1" lang="en">
                <a:solidFill>
                  <a:srgbClr val="000000"/>
                </a:solidFill>
              </a:rPr>
              <a:t>copy</a:t>
            </a:r>
            <a:r>
              <a:rPr lang="en">
                <a:solidFill>
                  <a:srgbClr val="000000"/>
                </a:solidFill>
              </a:rPr>
              <a:t>, like so:</a:t>
            </a:r>
            <a:endParaRPr>
              <a:solidFill>
                <a:srgbClr val="000000"/>
              </a:solidFill>
            </a:endParaRPr>
          </a:p>
          <a:p>
            <a:pPr indent="0" lvl="0" marL="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rPr>
              <a:t>https://docs.google.com/presentation/d/[. . . ]/</a:t>
            </a:r>
            <a:r>
              <a:rPr b="1" lang="en" u="sng">
                <a:solidFill>
                  <a:srgbClr val="000000"/>
                </a:solidFill>
                <a:highlight>
                  <a:srgbClr val="FFF200"/>
                </a:highlight>
              </a:rPr>
              <a:t>edit</a:t>
            </a:r>
            <a:r>
              <a:rPr lang="en" u="sng">
                <a:solidFill>
                  <a:srgbClr val="000000"/>
                </a:solidFill>
              </a:rPr>
              <a:t>?usp=sharing</a:t>
            </a:r>
            <a:endParaRPr u="sng">
              <a:solidFill>
                <a:srgbClr val="000000"/>
              </a:solidFill>
            </a:endParaRPr>
          </a:p>
          <a:p>
            <a:pPr indent="0" lvl="0" marL="457200" rtl="0" algn="l">
              <a:spcBef>
                <a:spcPts val="0"/>
              </a:spcBef>
              <a:spcAft>
                <a:spcPts val="0"/>
              </a:spcAft>
              <a:buNone/>
            </a:pPr>
            <a:r>
              <a:t/>
            </a:r>
            <a:endParaRPr>
              <a:solidFill>
                <a:srgbClr val="000000"/>
              </a:solidFill>
            </a:endParaRPr>
          </a:p>
          <a:p>
            <a:pPr indent="0" lvl="0" marL="45720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rPr>
              <a:t>https://docs.google.com/pr</a:t>
            </a:r>
            <a:r>
              <a:rPr lang="en" u="sng"/>
              <a:t>esentation/d/[. . . ]/</a:t>
            </a:r>
            <a:r>
              <a:rPr b="1" lang="en" u="sng">
                <a:highlight>
                  <a:srgbClr val="FFF200"/>
                </a:highlight>
              </a:rPr>
              <a:t>copy</a:t>
            </a:r>
            <a:r>
              <a:rPr lang="en" u="sng"/>
              <a:t>?usp=sharing</a:t>
            </a:r>
            <a:endParaRPr u="sng">
              <a:solidFill>
                <a:srgbClr val="00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 sz="2800">
                <a:solidFill>
                  <a:srgbClr val="FF0000"/>
                </a:solidFill>
              </a:rPr>
              <a:t>Don’t forget: Delete this slide before sharing the activity with students.</a:t>
            </a:r>
            <a:endParaRPr b="1" sz="2800">
              <a:solidFill>
                <a:srgbClr val="FF0000"/>
              </a:solidFill>
            </a:endParaRPr>
          </a:p>
          <a:p>
            <a:pPr indent="0" lvl="0" marL="0" rtl="0" algn="l">
              <a:spcBef>
                <a:spcPts val="0"/>
              </a:spcBef>
              <a:spcAft>
                <a:spcPts val="0"/>
              </a:spcAft>
              <a:buNone/>
            </a:pPr>
            <a:r>
              <a:t/>
            </a:r>
            <a:endParaRPr b="1" sz="1600">
              <a:solidFill>
                <a:srgbClr val="CC0000"/>
              </a:solidFill>
            </a:endParaRPr>
          </a:p>
          <a:p>
            <a:pPr indent="0" lvl="0" marL="0" rtl="0" algn="l">
              <a:spcBef>
                <a:spcPts val="0"/>
              </a:spcBef>
              <a:spcAft>
                <a:spcPts val="0"/>
              </a:spcAft>
              <a:buNone/>
            </a:pPr>
            <a:r>
              <a:rPr lang="en"/>
              <a:t>Thank you for teaching with </a:t>
            </a:r>
            <a:r>
              <a:rPr i="1" lang="en"/>
              <a:t>Junior Scholastic</a:t>
            </a:r>
            <a:r>
              <a:rPr lang="en"/>
              <a:t>!</a:t>
            </a:r>
            <a:endParaRPr/>
          </a:p>
        </p:txBody>
      </p:sp>
      <p:sp>
        <p:nvSpPr>
          <p:cNvPr id="17" name="Google Shape;17;p3"/>
          <p:cNvSpPr/>
          <p:nvPr/>
        </p:nvSpPr>
        <p:spPr>
          <a:xfrm>
            <a:off x="4764975" y="4913773"/>
            <a:ext cx="279300" cy="303300"/>
          </a:xfrm>
          <a:prstGeom prst="down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 name="Google Shape;18;p3"/>
          <p:cNvPicPr preferRelativeResize="0"/>
          <p:nvPr/>
        </p:nvPicPr>
        <p:blipFill>
          <a:blip r:embed="rId2">
            <a:alphaModFix/>
          </a:blip>
          <a:stretch>
            <a:fillRect/>
          </a:stretch>
        </p:blipFill>
        <p:spPr>
          <a:xfrm>
            <a:off x="7376375" y="2265050"/>
            <a:ext cx="1883750" cy="1118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
        <p:nvSpPr>
          <p:cNvPr id="19" name="Google Shape;19;p3"/>
          <p:cNvSpPr txBox="1"/>
          <p:nvPr/>
        </p:nvSpPr>
        <p:spPr>
          <a:xfrm>
            <a:off x="214400" y="809475"/>
            <a:ext cx="6050100" cy="595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 sz="3100">
                <a:solidFill>
                  <a:srgbClr val="FF0000"/>
                </a:solidFill>
                <a:latin typeface="Roboto"/>
                <a:ea typeface="Roboto"/>
                <a:cs typeface="Roboto"/>
                <a:sym typeface="Roboto"/>
              </a:rPr>
              <a:t>Teachers, please read this first!</a:t>
            </a:r>
            <a:endParaRPr b="1" sz="3100">
              <a:solidFill>
                <a:srgbClr val="FF0000"/>
              </a:solidFill>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blank">
  <p:cSld name="BLANK">
    <p:bg>
      <p:bgPr>
        <a:noFill/>
      </p:bgPr>
    </p:bg>
    <p:spTree>
      <p:nvGrpSpPr>
        <p:cNvPr id="20" name="Shape 20"/>
        <p:cNvGrpSpPr/>
        <p:nvPr/>
      </p:nvGrpSpPr>
      <p:grpSpPr>
        <a:xfrm>
          <a:off x="0" y="0"/>
          <a:ext cx="0" cy="0"/>
          <a:chOff x="0" y="0"/>
          <a:chExt cx="0" cy="0"/>
        </a:xfrm>
      </p:grpSpPr>
      <p:sp>
        <p:nvSpPr>
          <p:cNvPr id="21" name="Google Shape;21;p4"/>
          <p:cNvSpPr txBox="1"/>
          <p:nvPr>
            <p:ph idx="12" type="sldNum"/>
          </p:nvPr>
        </p:nvSpPr>
        <p:spPr>
          <a:xfrm>
            <a:off x="8914763" y="6657436"/>
            <a:ext cx="575700" cy="559800"/>
          </a:xfrm>
          <a:prstGeom prst="rect">
            <a:avLst/>
          </a:prstGeom>
        </p:spPr>
        <p:txBody>
          <a:bodyPr anchorCtr="0" anchor="ctr" bIns="107350" lIns="107350" spcFirstLastPara="1" rIns="107350" wrap="square" tIns="1073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4"/>
          <p:cNvSpPr txBox="1"/>
          <p:nvPr/>
        </p:nvSpPr>
        <p:spPr>
          <a:xfrm>
            <a:off x="7674000" y="7118550"/>
            <a:ext cx="1927200" cy="511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500">
                <a:uFill>
                  <a:noFill/>
                </a:uFill>
                <a:hlinkClick r:id="rId2"/>
              </a:rPr>
              <a:t>Dibaliklayar Studio</a:t>
            </a:r>
            <a:r>
              <a:rPr lang="en" sz="500"/>
              <a:t>  Shutterstock.com</a:t>
            </a:r>
            <a:endParaRPr sz="500"/>
          </a:p>
        </p:txBody>
      </p:sp>
      <p:pic>
        <p:nvPicPr>
          <p:cNvPr id="23" name="Google Shape;23;p4"/>
          <p:cNvPicPr preferRelativeResize="0"/>
          <p:nvPr/>
        </p:nvPicPr>
        <p:blipFill>
          <a:blip r:embed="rId3">
            <a:alphaModFix/>
          </a:blip>
          <a:stretch>
            <a:fillRect/>
          </a:stretch>
        </p:blipFill>
        <p:spPr>
          <a:xfrm>
            <a:off x="8471775" y="97968"/>
            <a:ext cx="905751" cy="907377"/>
          </a:xfrm>
          <a:prstGeom prst="rect">
            <a:avLst/>
          </a:prstGeom>
          <a:noFill/>
          <a:ln>
            <a:noFill/>
          </a:ln>
        </p:spPr>
      </p:pic>
      <p:sp>
        <p:nvSpPr>
          <p:cNvPr id="24" name="Google Shape;24;p4"/>
          <p:cNvSpPr txBox="1"/>
          <p:nvPr/>
        </p:nvSpPr>
        <p:spPr>
          <a:xfrm>
            <a:off x="255450" y="754238"/>
            <a:ext cx="7273200" cy="7554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300">
                <a:solidFill>
                  <a:srgbClr val="FF0000"/>
                </a:solidFill>
                <a:latin typeface="Roboto"/>
                <a:ea typeface="Roboto"/>
                <a:cs typeface="Roboto"/>
                <a:sym typeface="Roboto"/>
              </a:rPr>
              <a:t>Table of Contents</a:t>
            </a:r>
            <a:endParaRPr b="1" sz="4300">
              <a:solidFill>
                <a:srgbClr val="FF0000"/>
              </a:solidFill>
              <a:latin typeface="Roboto"/>
              <a:ea typeface="Roboto"/>
              <a:cs typeface="Roboto"/>
              <a:sym typeface="Roboto"/>
            </a:endParaRPr>
          </a:p>
        </p:txBody>
      </p:sp>
      <p:pic>
        <p:nvPicPr>
          <p:cNvPr id="25" name="Google Shape;25;p4"/>
          <p:cNvPicPr preferRelativeResize="0"/>
          <p:nvPr/>
        </p:nvPicPr>
        <p:blipFill rotWithShape="1">
          <a:blip r:embed="rId4">
            <a:alphaModFix/>
          </a:blip>
          <a:srcRect b="59" l="0" r="0" t="69"/>
          <a:stretch/>
        </p:blipFill>
        <p:spPr>
          <a:xfrm>
            <a:off x="2714525" y="1702025"/>
            <a:ext cx="6562448" cy="4386750"/>
          </a:xfrm>
          <a:prstGeom prst="rect">
            <a:avLst/>
          </a:prstGeom>
          <a:noFill/>
          <a:ln cap="flat" cmpd="sng" w="9525">
            <a:solidFill>
              <a:schemeClr val="dk2"/>
            </a:solidFill>
            <a:prstDash val="solid"/>
            <a:round/>
            <a:headEnd len="sm" w="sm" type="none"/>
            <a:tailEnd len="sm" w="sm" type="none"/>
          </a:ln>
        </p:spPr>
      </p:pic>
      <p:sp>
        <p:nvSpPr>
          <p:cNvPr id="26" name="Google Shape;26;p4"/>
          <p:cNvSpPr txBox="1"/>
          <p:nvPr/>
        </p:nvSpPr>
        <p:spPr>
          <a:xfrm>
            <a:off x="2537257" y="184825"/>
            <a:ext cx="892500" cy="379200"/>
          </a:xfrm>
          <a:prstGeom prst="rect">
            <a:avLst/>
          </a:prstGeom>
          <a:solidFill>
            <a:srgbClr val="FFFFFF"/>
          </a:solidFill>
          <a:ln>
            <a:noFill/>
          </a:ln>
        </p:spPr>
        <p:txBody>
          <a:bodyPr anchorCtr="0" anchor="t" bIns="91425" lIns="91425" spcFirstLastPara="1" rIns="91425" wrap="square" tIns="45700">
            <a:noAutofit/>
          </a:bodyPr>
          <a:lstStyle/>
          <a:p>
            <a:pPr indent="0" lvl="0" marL="0" rtl="0" algn="l">
              <a:spcBef>
                <a:spcPts val="0"/>
              </a:spcBef>
              <a:spcAft>
                <a:spcPts val="0"/>
              </a:spcAft>
              <a:buNone/>
            </a:pPr>
            <a:r>
              <a:rPr b="1" lang="en" sz="1600">
                <a:latin typeface="Roboto"/>
                <a:ea typeface="Roboto"/>
                <a:cs typeface="Roboto"/>
                <a:sym typeface="Roboto"/>
              </a:rPr>
              <a:t>Name:</a:t>
            </a:r>
            <a:endParaRPr b="1" sz="1600">
              <a:latin typeface="Roboto"/>
              <a:ea typeface="Roboto"/>
              <a:cs typeface="Roboto"/>
              <a:sym typeface="Roboto"/>
            </a:endParaRPr>
          </a:p>
        </p:txBody>
      </p:sp>
      <p:sp>
        <p:nvSpPr>
          <p:cNvPr id="27" name="Google Shape;27;p4"/>
          <p:cNvSpPr/>
          <p:nvPr/>
        </p:nvSpPr>
        <p:spPr>
          <a:xfrm>
            <a:off x="367110" y="1717540"/>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8" name="Google Shape;28;p4"/>
          <p:cNvSpPr/>
          <p:nvPr/>
        </p:nvSpPr>
        <p:spPr>
          <a:xfrm>
            <a:off x="367110" y="2547272"/>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2</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9" name="Google Shape;29;p4"/>
          <p:cNvSpPr/>
          <p:nvPr/>
        </p:nvSpPr>
        <p:spPr>
          <a:xfrm>
            <a:off x="367110" y="3377004"/>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3</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0" name="Google Shape;30;p4"/>
          <p:cNvSpPr/>
          <p:nvPr/>
        </p:nvSpPr>
        <p:spPr>
          <a:xfrm>
            <a:off x="367110" y="4206737"/>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4</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1" name="Google Shape;31;p4"/>
          <p:cNvSpPr/>
          <p:nvPr/>
        </p:nvSpPr>
        <p:spPr>
          <a:xfrm>
            <a:off x="367110" y="5036469"/>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5</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2" name="Google Shape;32;p4"/>
          <p:cNvSpPr/>
          <p:nvPr/>
        </p:nvSpPr>
        <p:spPr>
          <a:xfrm>
            <a:off x="367110" y="5866219"/>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6</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3" name="Google Shape;33;p4"/>
          <p:cNvSpPr txBox="1"/>
          <p:nvPr/>
        </p:nvSpPr>
        <p:spPr>
          <a:xfrm>
            <a:off x="773925" y="1724975"/>
            <a:ext cx="1936500" cy="4496400"/>
          </a:xfrm>
          <a:prstGeom prst="rect">
            <a:avLst/>
          </a:prstGeom>
          <a:noFill/>
          <a:ln>
            <a:noFill/>
          </a:ln>
        </p:spPr>
        <p:txBody>
          <a:bodyPr anchorCtr="0" anchor="t" bIns="109650" lIns="0" spcFirstLastPara="1" rIns="109650" wrap="square" tIns="0">
            <a:noAutofit/>
          </a:bodyPr>
          <a:lstStyle/>
          <a:p>
            <a:pPr indent="0" lvl="0" marL="0" rtl="0" algn="l">
              <a:spcBef>
                <a:spcPts val="0"/>
              </a:spcBef>
              <a:spcAft>
                <a:spcPts val="0"/>
              </a:spcAft>
              <a:buNone/>
            </a:pPr>
            <a:r>
              <a:rPr b="1" lang="en" sz="1800" u="sng">
                <a:solidFill>
                  <a:srgbClr val="0000FF"/>
                </a:solidFill>
                <a:latin typeface="Roboto"/>
                <a:ea typeface="Roboto"/>
                <a:cs typeface="Roboto"/>
                <a:sym typeface="Roboto"/>
              </a:rPr>
              <a:t>Before You Read</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Watch a Video</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Build Vocabulary</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Read the Article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Read Closely</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Choose a Task</a:t>
            </a:r>
            <a:endParaRPr b="1" sz="1800" u="sng">
              <a:solidFill>
                <a:srgbClr val="0000FF"/>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fore You Read">
  <p:cSld name="BLANK_1">
    <p:bg>
      <p:bgPr>
        <a:noFill/>
      </p:bgPr>
    </p:bg>
    <p:spTree>
      <p:nvGrpSpPr>
        <p:cNvPr id="34" name="Shape 34"/>
        <p:cNvGrpSpPr/>
        <p:nvPr/>
      </p:nvGrpSpPr>
      <p:grpSpPr>
        <a:xfrm>
          <a:off x="0" y="0"/>
          <a:ext cx="0" cy="0"/>
          <a:chOff x="0" y="0"/>
          <a:chExt cx="0" cy="0"/>
        </a:xfrm>
      </p:grpSpPr>
      <p:sp>
        <p:nvSpPr>
          <p:cNvPr id="35" name="Google Shape;35;p5"/>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pic>
        <p:nvPicPr>
          <p:cNvPr id="36" name="Google Shape;36;p5"/>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37" name="Google Shape;37;p5"/>
          <p:cNvSpPr txBox="1"/>
          <p:nvPr/>
        </p:nvSpPr>
        <p:spPr>
          <a:xfrm>
            <a:off x="695275" y="1167650"/>
            <a:ext cx="4780200" cy="814500"/>
          </a:xfrm>
          <a:prstGeom prst="rect">
            <a:avLst/>
          </a:prstGeom>
          <a:noFill/>
          <a:ln>
            <a:noFill/>
          </a:ln>
        </p:spPr>
        <p:txBody>
          <a:bodyPr anchorCtr="0" anchor="t" bIns="109650" lIns="109650" spcFirstLastPara="1" rIns="109650" wrap="square" tIns="18275">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Before You Read</a:t>
            </a:r>
            <a:endParaRPr sz="4700">
              <a:solidFill>
                <a:srgbClr val="134F5C"/>
              </a:solidFill>
              <a:latin typeface="Oswald"/>
              <a:ea typeface="Oswald"/>
              <a:cs typeface="Oswald"/>
              <a:sym typeface="Oswald"/>
            </a:endParaRPr>
          </a:p>
        </p:txBody>
      </p:sp>
      <p:sp>
        <p:nvSpPr>
          <p:cNvPr id="38" name="Google Shape;38;p5"/>
          <p:cNvSpPr txBox="1"/>
          <p:nvPr/>
        </p:nvSpPr>
        <p:spPr>
          <a:xfrm>
            <a:off x="756450" y="1978375"/>
            <a:ext cx="4521600" cy="1500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Black"/>
                <a:ea typeface="Roboto Black"/>
                <a:cs typeface="Roboto Black"/>
                <a:sym typeface="Roboto Black"/>
              </a:rPr>
              <a:t>Answer these questions:</a:t>
            </a:r>
            <a:r>
              <a:rPr lang="en" sz="1800">
                <a:latin typeface="Roboto"/>
                <a:ea typeface="Roboto"/>
                <a:cs typeface="Roboto"/>
                <a:sym typeface="Roboto"/>
              </a:rPr>
              <a:t> What’s one of the most difficult things you’ve ever tried to do? What made it challenging? How did it go? Looking back, would you have done anything differently?</a:t>
            </a:r>
            <a:endParaRPr sz="1800">
              <a:solidFill>
                <a:srgbClr val="134F5C"/>
              </a:solidFill>
              <a:latin typeface="Roboto"/>
              <a:ea typeface="Roboto"/>
              <a:cs typeface="Roboto"/>
              <a:sym typeface="Roboto"/>
            </a:endParaRPr>
          </a:p>
        </p:txBody>
      </p:sp>
      <p:pic>
        <p:nvPicPr>
          <p:cNvPr id="39" name="Google Shape;39;p5"/>
          <p:cNvPicPr preferRelativeResize="0"/>
          <p:nvPr/>
        </p:nvPicPr>
        <p:blipFill rotWithShape="1">
          <a:blip r:embed="rId3">
            <a:alphaModFix/>
          </a:blip>
          <a:srcRect b="59" l="0" r="0" t="69"/>
          <a:stretch/>
        </p:blipFill>
        <p:spPr>
          <a:xfrm>
            <a:off x="5475375" y="1257875"/>
            <a:ext cx="3322349" cy="2220876"/>
          </a:xfrm>
          <a:prstGeom prst="rect">
            <a:avLst/>
          </a:prstGeom>
          <a:noFill/>
          <a:ln cap="flat" cmpd="sng" w="9525">
            <a:solidFill>
              <a:schemeClr val="dk2"/>
            </a:solidFill>
            <a:prstDash val="solid"/>
            <a:round/>
            <a:headEnd len="sm" w="sm" type="none"/>
            <a:tailEnd len="sm" w="sm" type="none"/>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ch a Video">
  <p:cSld name="BLANK_1_2">
    <p:bg>
      <p:bgPr>
        <a:noFill/>
      </p:bgPr>
    </p:bg>
    <p:spTree>
      <p:nvGrpSpPr>
        <p:cNvPr id="40" name="Shape 40"/>
        <p:cNvGrpSpPr/>
        <p:nvPr/>
      </p:nvGrpSpPr>
      <p:grpSpPr>
        <a:xfrm>
          <a:off x="0" y="0"/>
          <a:ext cx="0" cy="0"/>
          <a:chOff x="0" y="0"/>
          <a:chExt cx="0" cy="0"/>
        </a:xfrm>
      </p:grpSpPr>
      <p:pic>
        <p:nvPicPr>
          <p:cNvPr id="41" name="Google Shape;41;p6"/>
          <p:cNvPicPr preferRelativeResize="0"/>
          <p:nvPr/>
        </p:nvPicPr>
        <p:blipFill>
          <a:blip r:embed="rId2">
            <a:alphaModFix/>
          </a:blip>
          <a:stretch>
            <a:fillRect/>
          </a:stretch>
        </p:blipFill>
        <p:spPr>
          <a:xfrm>
            <a:off x="4274450" y="2176850"/>
            <a:ext cx="4523200" cy="2538018"/>
          </a:xfrm>
          <a:prstGeom prst="rect">
            <a:avLst/>
          </a:prstGeom>
          <a:noFill/>
          <a:ln>
            <a:noFill/>
          </a:ln>
        </p:spPr>
      </p:pic>
      <p:sp>
        <p:nvSpPr>
          <p:cNvPr id="42" name="Google Shape;42;p6"/>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pic>
        <p:nvPicPr>
          <p:cNvPr id="43" name="Google Shape;43;p6"/>
          <p:cNvPicPr preferRelativeResize="0"/>
          <p:nvPr/>
        </p:nvPicPr>
        <p:blipFill>
          <a:blip r:embed="rId3">
            <a:alphaModFix/>
          </a:blip>
          <a:stretch>
            <a:fillRect/>
          </a:stretch>
        </p:blipFill>
        <p:spPr>
          <a:xfrm>
            <a:off x="8471775" y="97968"/>
            <a:ext cx="905751" cy="907377"/>
          </a:xfrm>
          <a:prstGeom prst="rect">
            <a:avLst/>
          </a:prstGeom>
          <a:noFill/>
          <a:ln>
            <a:noFill/>
          </a:ln>
        </p:spPr>
      </p:pic>
      <p:sp>
        <p:nvSpPr>
          <p:cNvPr id="44" name="Google Shape;44;p6"/>
          <p:cNvSpPr txBox="1"/>
          <p:nvPr/>
        </p:nvSpPr>
        <p:spPr>
          <a:xfrm>
            <a:off x="695275" y="1167650"/>
            <a:ext cx="4780200" cy="814500"/>
          </a:xfrm>
          <a:prstGeom prst="rect">
            <a:avLst/>
          </a:prstGeom>
          <a:noFill/>
          <a:ln>
            <a:noFill/>
          </a:ln>
        </p:spPr>
        <p:txBody>
          <a:bodyPr anchorCtr="0" anchor="t" bIns="109650" lIns="109650" spcFirstLastPara="1" rIns="109650" wrap="square" tIns="18275">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Watch a Video</a:t>
            </a:r>
            <a:endParaRPr sz="4700">
              <a:solidFill>
                <a:srgbClr val="134F5C"/>
              </a:solidFill>
              <a:latin typeface="Oswald"/>
              <a:ea typeface="Oswald"/>
              <a:cs typeface="Oswald"/>
              <a:sym typeface="Oswald"/>
            </a:endParaRPr>
          </a:p>
        </p:txBody>
      </p:sp>
      <p:cxnSp>
        <p:nvCxnSpPr>
          <p:cNvPr id="45" name="Google Shape;45;p6"/>
          <p:cNvCxnSpPr/>
          <p:nvPr/>
        </p:nvCxnSpPr>
        <p:spPr>
          <a:xfrm flipH="1" rot="10800000">
            <a:off x="3258325" y="2374175"/>
            <a:ext cx="917400" cy="300"/>
          </a:xfrm>
          <a:prstGeom prst="straightConnector1">
            <a:avLst/>
          </a:prstGeom>
          <a:noFill/>
          <a:ln cap="flat" cmpd="sng" w="76200">
            <a:solidFill>
              <a:srgbClr val="FF0000"/>
            </a:solidFill>
            <a:prstDash val="solid"/>
            <a:round/>
            <a:headEnd len="med" w="med" type="none"/>
            <a:tailEnd len="med" w="med" type="triangle"/>
          </a:ln>
        </p:spPr>
      </p:cxnSp>
      <p:sp>
        <p:nvSpPr>
          <p:cNvPr id="46" name="Google Shape;46;p6"/>
          <p:cNvSpPr/>
          <p:nvPr/>
        </p:nvSpPr>
        <p:spPr>
          <a:xfrm rot="5400000">
            <a:off x="6336103" y="3100543"/>
            <a:ext cx="675900" cy="5844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nvSpPr>
        <p:spPr>
          <a:xfrm>
            <a:off x="720750" y="2042600"/>
            <a:ext cx="2769300" cy="2700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Click to watch Chris Nikic train for and compete in the Ironman triathlon. Then answer these questions: </a:t>
            </a:r>
            <a:r>
              <a:rPr i="1" lang="en" sz="1800">
                <a:solidFill>
                  <a:schemeClr val="dk1"/>
                </a:solidFill>
                <a:latin typeface="Roboto"/>
                <a:ea typeface="Roboto"/>
                <a:cs typeface="Roboto"/>
                <a:sym typeface="Roboto"/>
              </a:rPr>
              <a:t>What does Chris Nikic say keeps him going? What did you learn about him from the video?</a:t>
            </a:r>
            <a:endParaRPr sz="1800">
              <a:latin typeface="Roboto"/>
              <a:ea typeface="Roboto"/>
              <a:cs typeface="Roboto"/>
              <a:sym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iew Vocabulary">
  <p:cSld name="CUSTOM">
    <p:bg>
      <p:bgPr>
        <a:noFill/>
      </p:bgPr>
    </p:bg>
    <p:spTree>
      <p:nvGrpSpPr>
        <p:cNvPr id="48" name="Shape 48"/>
        <p:cNvGrpSpPr/>
        <p:nvPr/>
      </p:nvGrpSpPr>
      <p:grpSpPr>
        <a:xfrm>
          <a:off x="0" y="0"/>
          <a:ext cx="0" cy="0"/>
          <a:chOff x="0" y="0"/>
          <a:chExt cx="0" cy="0"/>
        </a:xfrm>
      </p:grpSpPr>
      <p:pic>
        <p:nvPicPr>
          <p:cNvPr id="49" name="Google Shape;49;p7"/>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50" name="Google Shape;50;p7"/>
          <p:cNvSpPr txBox="1"/>
          <p:nvPr/>
        </p:nvSpPr>
        <p:spPr>
          <a:xfrm>
            <a:off x="1193025" y="950925"/>
            <a:ext cx="50139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Build Vocabulary</a:t>
            </a:r>
            <a:endParaRPr b="1" sz="4700">
              <a:solidFill>
                <a:srgbClr val="FF0000"/>
              </a:solidFill>
              <a:latin typeface="Roboto"/>
              <a:ea typeface="Roboto"/>
              <a:cs typeface="Roboto"/>
              <a:sym typeface="Roboto"/>
            </a:endParaRPr>
          </a:p>
        </p:txBody>
      </p:sp>
      <p:sp>
        <p:nvSpPr>
          <p:cNvPr id="51" name="Google Shape;51;p7"/>
          <p:cNvSpPr txBox="1"/>
          <p:nvPr/>
        </p:nvSpPr>
        <p:spPr>
          <a:xfrm>
            <a:off x="1193025" y="1691050"/>
            <a:ext cx="5706900" cy="8145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Click the red button to review the Words to Know.</a:t>
            </a:r>
            <a:br>
              <a:rPr lang="en" sz="1800">
                <a:latin typeface="Roboto"/>
                <a:ea typeface="Roboto"/>
                <a:cs typeface="Roboto"/>
                <a:sym typeface="Roboto"/>
              </a:rPr>
            </a:br>
            <a:r>
              <a:rPr lang="en" sz="1800">
                <a:latin typeface="Roboto"/>
                <a:ea typeface="Roboto"/>
                <a:cs typeface="Roboto"/>
                <a:sym typeface="Roboto"/>
              </a:rPr>
              <a:t>Then drag each term to match it to its definition.</a:t>
            </a:r>
            <a:endParaRPr sz="1800">
              <a:solidFill>
                <a:srgbClr val="134F5C"/>
              </a:solidFill>
              <a:latin typeface="Roboto"/>
              <a:ea typeface="Roboto"/>
              <a:cs typeface="Roboto"/>
              <a:sym typeface="Roboto"/>
            </a:endParaRPr>
          </a:p>
        </p:txBody>
      </p:sp>
      <p:sp>
        <p:nvSpPr>
          <p:cNvPr id="52" name="Google Shape;52;p7"/>
          <p:cNvSpPr txBox="1"/>
          <p:nvPr/>
        </p:nvSpPr>
        <p:spPr>
          <a:xfrm>
            <a:off x="3077237" y="3568300"/>
            <a:ext cx="52731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 long-distance race with three parts (usually swimming, bicycling, and running)</a:t>
            </a:r>
            <a:endParaRPr sz="1800">
              <a:solidFill>
                <a:srgbClr val="134F5C"/>
              </a:solidFill>
              <a:latin typeface="Roboto"/>
              <a:ea typeface="Roboto"/>
              <a:cs typeface="Roboto"/>
              <a:sym typeface="Roboto"/>
            </a:endParaRPr>
          </a:p>
        </p:txBody>
      </p:sp>
      <p:sp>
        <p:nvSpPr>
          <p:cNvPr id="53" name="Google Shape;53;p7"/>
          <p:cNvSpPr txBox="1"/>
          <p:nvPr/>
        </p:nvSpPr>
        <p:spPr>
          <a:xfrm>
            <a:off x="3077233" y="4331050"/>
            <a:ext cx="52731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the ability to do something difficult for a long time</a:t>
            </a:r>
            <a:endParaRPr sz="1800">
              <a:solidFill>
                <a:srgbClr val="134F5C"/>
              </a:solidFill>
              <a:latin typeface="Roboto"/>
              <a:ea typeface="Roboto"/>
              <a:cs typeface="Roboto"/>
              <a:sym typeface="Roboto"/>
            </a:endParaRPr>
          </a:p>
        </p:txBody>
      </p:sp>
      <p:sp>
        <p:nvSpPr>
          <p:cNvPr id="54" name="Google Shape;54;p7"/>
          <p:cNvSpPr txBox="1"/>
          <p:nvPr/>
        </p:nvSpPr>
        <p:spPr>
          <a:xfrm>
            <a:off x="3077125" y="5093800"/>
            <a:ext cx="5273100" cy="9075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related to traits passed from parents to children through their genes—the parts of cells that determine how living things look or grow</a:t>
            </a:r>
            <a:endParaRPr sz="1800">
              <a:solidFill>
                <a:srgbClr val="134F5C"/>
              </a:solidFill>
              <a:latin typeface="Roboto"/>
              <a:ea typeface="Roboto"/>
              <a:cs typeface="Roboto"/>
              <a:sym typeface="Roboto"/>
            </a:endParaRPr>
          </a:p>
        </p:txBody>
      </p:sp>
      <p:sp>
        <p:nvSpPr>
          <p:cNvPr id="55" name="Google Shape;55;p7"/>
          <p:cNvSpPr txBox="1"/>
          <p:nvPr/>
        </p:nvSpPr>
        <p:spPr>
          <a:xfrm>
            <a:off x="3077125" y="6161350"/>
            <a:ext cx="5273100" cy="9075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the unfair treatment of certain groups of people, especially because of their race, sex, religion, age, or disability</a:t>
            </a:r>
            <a:endParaRPr sz="1800">
              <a:solidFill>
                <a:srgbClr val="134F5C"/>
              </a:solidFill>
              <a:latin typeface="Roboto"/>
              <a:ea typeface="Roboto"/>
              <a:cs typeface="Roboto"/>
              <a:sym typeface="Roboto"/>
            </a:endParaRPr>
          </a:p>
        </p:txBody>
      </p:sp>
      <p:sp>
        <p:nvSpPr>
          <p:cNvPr id="56" name="Google Shape;56;p7"/>
          <p:cNvSpPr/>
          <p:nvPr/>
        </p:nvSpPr>
        <p:spPr>
          <a:xfrm>
            <a:off x="1250875" y="3546025"/>
            <a:ext cx="16551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p:nvPr/>
        </p:nvSpPr>
        <p:spPr>
          <a:xfrm>
            <a:off x="1250875" y="4331050"/>
            <a:ext cx="16551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p:nvPr/>
        </p:nvSpPr>
        <p:spPr>
          <a:xfrm>
            <a:off x="1250875" y="5116075"/>
            <a:ext cx="16551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p:nvPr/>
        </p:nvSpPr>
        <p:spPr>
          <a:xfrm>
            <a:off x="1250875" y="6161350"/>
            <a:ext cx="16551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7"/>
          <p:cNvSpPr/>
          <p:nvPr/>
        </p:nvSpPr>
        <p:spPr>
          <a:xfrm>
            <a:off x="6482499" y="950925"/>
            <a:ext cx="1360200" cy="1403400"/>
          </a:xfrm>
          <a:prstGeom prst="ellipse">
            <a:avLst/>
          </a:prstGeom>
          <a:solidFill>
            <a:srgbClr val="FF0000"/>
          </a:solidFill>
          <a:ln>
            <a:noFill/>
          </a:ln>
          <a:effectLst>
            <a:outerShdw blurRad="57150" rotWithShape="0" algn="bl" dir="2580000" dist="38100">
              <a:srgbClr val="FF0000">
                <a:alpha val="50000"/>
              </a:srgbClr>
            </a:outerShdw>
          </a:effectLst>
        </p:spPr>
        <p:txBody>
          <a:bodyPr anchorCtr="0" anchor="ctr" bIns="0" lIns="0" spcFirstLastPara="1" rIns="0" wrap="square" tIns="0">
            <a:noAutofit/>
          </a:bodyPr>
          <a:lstStyle/>
          <a:p>
            <a:pPr indent="0" lvl="0" marL="0" rtl="0" algn="ctr">
              <a:spcBef>
                <a:spcPts val="0"/>
              </a:spcBef>
              <a:spcAft>
                <a:spcPts val="0"/>
              </a:spcAft>
              <a:buNone/>
            </a:pPr>
            <a:r>
              <a:rPr lang="en" sz="1500">
                <a:solidFill>
                  <a:srgbClr val="FFFFFF"/>
                </a:solidFill>
                <a:latin typeface="Roboto Black"/>
                <a:ea typeface="Roboto Black"/>
                <a:cs typeface="Roboto Black"/>
                <a:sym typeface="Roboto Black"/>
              </a:rPr>
              <a:t>Click here for the Words to Know.</a:t>
            </a:r>
            <a:endParaRPr sz="1500">
              <a:solidFill>
                <a:srgbClr val="FFFFFF"/>
              </a:solidFill>
              <a:latin typeface="Roboto Black"/>
              <a:ea typeface="Roboto Black"/>
              <a:cs typeface="Roboto Black"/>
              <a:sym typeface="Roboto Black"/>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the Article">
  <p:cSld name="BLANK_1_1">
    <p:bg>
      <p:bgPr>
        <a:noFill/>
      </p:bgPr>
    </p:bg>
    <p:spTree>
      <p:nvGrpSpPr>
        <p:cNvPr id="61" name="Shape 61"/>
        <p:cNvGrpSpPr/>
        <p:nvPr/>
      </p:nvGrpSpPr>
      <p:grpSpPr>
        <a:xfrm>
          <a:off x="0" y="0"/>
          <a:ext cx="0" cy="0"/>
          <a:chOff x="0" y="0"/>
          <a:chExt cx="0" cy="0"/>
        </a:xfrm>
      </p:grpSpPr>
      <p:sp>
        <p:nvSpPr>
          <p:cNvPr id="62" name="Google Shape;62;p8"/>
          <p:cNvSpPr txBox="1"/>
          <p:nvPr>
            <p:ph idx="12" type="sldNum"/>
          </p:nvPr>
        </p:nvSpPr>
        <p:spPr>
          <a:xfrm>
            <a:off x="8914763" y="6657436"/>
            <a:ext cx="575700" cy="559800"/>
          </a:xfrm>
          <a:prstGeom prst="rect">
            <a:avLst/>
          </a:prstGeom>
        </p:spPr>
        <p:txBody>
          <a:bodyPr anchorCtr="0" anchor="ctr" bIns="107350" lIns="107350" spcFirstLastPara="1" rIns="107350" wrap="square" tIns="1073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3" name="Google Shape;63;p8"/>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64" name="Google Shape;64;p8"/>
          <p:cNvSpPr txBox="1"/>
          <p:nvPr/>
        </p:nvSpPr>
        <p:spPr>
          <a:xfrm>
            <a:off x="873150" y="862850"/>
            <a:ext cx="46023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the Article</a:t>
            </a:r>
            <a:endParaRPr sz="4700">
              <a:solidFill>
                <a:srgbClr val="134F5C"/>
              </a:solidFill>
              <a:latin typeface="Oswald"/>
              <a:ea typeface="Oswald"/>
              <a:cs typeface="Oswald"/>
              <a:sym typeface="Oswald"/>
            </a:endParaRPr>
          </a:p>
        </p:txBody>
      </p:sp>
      <p:sp>
        <p:nvSpPr>
          <p:cNvPr id="65" name="Google Shape;65;p8"/>
          <p:cNvSpPr txBox="1"/>
          <p:nvPr/>
        </p:nvSpPr>
        <p:spPr>
          <a:xfrm>
            <a:off x="873150" y="2009950"/>
            <a:ext cx="1786200" cy="1254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800">
                <a:latin typeface="Roboto"/>
                <a:ea typeface="Roboto"/>
                <a:cs typeface="Roboto"/>
                <a:sym typeface="Roboto"/>
              </a:rPr>
              <a:t>Click to read </a:t>
            </a:r>
            <a:br>
              <a:rPr lang="en" sz="1800">
                <a:latin typeface="Roboto"/>
                <a:ea typeface="Roboto"/>
                <a:cs typeface="Roboto"/>
                <a:sym typeface="Roboto"/>
              </a:rPr>
            </a:br>
            <a:r>
              <a:rPr lang="en" sz="1800">
                <a:latin typeface="Roboto"/>
                <a:ea typeface="Roboto"/>
                <a:cs typeface="Roboto"/>
                <a:sym typeface="Roboto"/>
              </a:rPr>
              <a:t>or listen to </a:t>
            </a:r>
            <a:br>
              <a:rPr lang="en" sz="1800">
                <a:latin typeface="Roboto"/>
                <a:ea typeface="Roboto"/>
                <a:cs typeface="Roboto"/>
                <a:sym typeface="Roboto"/>
              </a:rPr>
            </a:br>
            <a:r>
              <a:rPr lang="en" sz="1800">
                <a:latin typeface="Roboto"/>
                <a:ea typeface="Roboto"/>
                <a:cs typeface="Roboto"/>
                <a:sym typeface="Roboto"/>
              </a:rPr>
              <a:t>the article. </a:t>
            </a:r>
            <a:endParaRPr sz="1800">
              <a:solidFill>
                <a:srgbClr val="134F5C"/>
              </a:solidFill>
              <a:latin typeface="Roboto"/>
              <a:ea typeface="Roboto"/>
              <a:cs typeface="Roboto"/>
              <a:sym typeface="Roboto"/>
            </a:endParaRPr>
          </a:p>
        </p:txBody>
      </p:sp>
      <p:pic>
        <p:nvPicPr>
          <p:cNvPr id="66" name="Google Shape;66;p8"/>
          <p:cNvPicPr preferRelativeResize="0"/>
          <p:nvPr/>
        </p:nvPicPr>
        <p:blipFill rotWithShape="1">
          <a:blip r:embed="rId3">
            <a:alphaModFix/>
          </a:blip>
          <a:srcRect b="59" l="0" r="0" t="69"/>
          <a:stretch/>
        </p:blipFill>
        <p:spPr>
          <a:xfrm>
            <a:off x="3437858" y="2045450"/>
            <a:ext cx="5265190" cy="3519601"/>
          </a:xfrm>
          <a:prstGeom prst="rect">
            <a:avLst/>
          </a:prstGeom>
          <a:noFill/>
          <a:ln cap="flat" cmpd="sng" w="9525">
            <a:solidFill>
              <a:schemeClr val="dk2"/>
            </a:solidFill>
            <a:prstDash val="solid"/>
            <a:round/>
            <a:headEnd len="sm" w="sm" type="none"/>
            <a:tailEnd len="sm" w="sm" type="none"/>
          </a:ln>
        </p:spPr>
      </p:pic>
      <p:cxnSp>
        <p:nvCxnSpPr>
          <p:cNvPr id="67" name="Google Shape;67;p8"/>
          <p:cNvCxnSpPr/>
          <p:nvPr/>
        </p:nvCxnSpPr>
        <p:spPr>
          <a:xfrm flipH="1" rot="10800000">
            <a:off x="2236825" y="2374275"/>
            <a:ext cx="1033200" cy="3900"/>
          </a:xfrm>
          <a:prstGeom prst="straightConnector1">
            <a:avLst/>
          </a:prstGeom>
          <a:noFill/>
          <a:ln cap="flat" cmpd="sng" w="76200">
            <a:solidFill>
              <a:srgbClr val="FF0000"/>
            </a:solidFill>
            <a:prstDash val="solid"/>
            <a:round/>
            <a:headEnd len="med" w="med" type="none"/>
            <a:tailEnd len="med" w="med" type="triangle"/>
          </a:ln>
        </p:spPr>
      </p:cxnSp>
      <p:sp>
        <p:nvSpPr>
          <p:cNvPr id="68" name="Google Shape;68;p8"/>
          <p:cNvSpPr txBox="1"/>
          <p:nvPr/>
        </p:nvSpPr>
        <p:spPr>
          <a:xfrm>
            <a:off x="873150" y="5996425"/>
            <a:ext cx="7854900" cy="9387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800">
                <a:highlight>
                  <a:srgbClr val="FFF200"/>
                </a:highlight>
                <a:latin typeface="Roboto"/>
                <a:ea typeface="Roboto"/>
                <a:cs typeface="Roboto"/>
                <a:sym typeface="Roboto"/>
              </a:rPr>
              <a:t>AS YOU READ, THINK ABOUT</a:t>
            </a:r>
            <a:r>
              <a:rPr b="1" lang="en" sz="500">
                <a:highlight>
                  <a:srgbClr val="FFF200"/>
                </a:highlight>
                <a:latin typeface="Roboto"/>
                <a:ea typeface="Roboto"/>
                <a:cs typeface="Roboto"/>
                <a:sym typeface="Roboto"/>
              </a:rPr>
              <a:t> </a:t>
            </a:r>
            <a:r>
              <a:rPr b="1" lang="en" sz="1800">
                <a:highlight>
                  <a:srgbClr val="FFF200"/>
                </a:highlight>
                <a:latin typeface="Roboto"/>
                <a:ea typeface="Roboto"/>
                <a:cs typeface="Roboto"/>
                <a:sym typeface="Roboto"/>
              </a:rPr>
              <a:t>: </a:t>
            </a:r>
            <a:br>
              <a:rPr b="1" lang="en" sz="1800">
                <a:highlight>
                  <a:srgbClr val="FFF200"/>
                </a:highlight>
                <a:latin typeface="Roboto"/>
                <a:ea typeface="Roboto"/>
                <a:cs typeface="Roboto"/>
                <a:sym typeface="Roboto"/>
              </a:rPr>
            </a:br>
            <a:r>
              <a:rPr b="1" lang="en" sz="1800">
                <a:highlight>
                  <a:srgbClr val="FFF200"/>
                </a:highlight>
                <a:latin typeface="Roboto"/>
                <a:ea typeface="Roboto"/>
                <a:cs typeface="Roboto"/>
                <a:sym typeface="Roboto"/>
              </a:rPr>
              <a:t>What are some of the challenges</a:t>
            </a:r>
            <a:endParaRPr b="1" sz="1800">
              <a:highlight>
                <a:srgbClr val="FFF200"/>
              </a:highlight>
              <a:latin typeface="Roboto"/>
              <a:ea typeface="Roboto"/>
              <a:cs typeface="Roboto"/>
              <a:sym typeface="Roboto"/>
            </a:endParaRPr>
          </a:p>
          <a:p>
            <a:pPr indent="0" lvl="0" marL="0" rtl="0" algn="l">
              <a:spcBef>
                <a:spcPts val="0"/>
              </a:spcBef>
              <a:spcAft>
                <a:spcPts val="0"/>
              </a:spcAft>
              <a:buNone/>
            </a:pPr>
            <a:r>
              <a:rPr b="1" lang="en" sz="1800">
                <a:highlight>
                  <a:srgbClr val="FFF200"/>
                </a:highlight>
                <a:latin typeface="Roboto"/>
                <a:ea typeface="Roboto"/>
                <a:cs typeface="Roboto"/>
                <a:sym typeface="Roboto"/>
              </a:rPr>
              <a:t>Chris Nikic has faced? How has</a:t>
            </a:r>
            <a:endParaRPr b="1" sz="1800">
              <a:highlight>
                <a:srgbClr val="FFF200"/>
              </a:highlight>
              <a:latin typeface="Roboto"/>
              <a:ea typeface="Roboto"/>
              <a:cs typeface="Roboto"/>
              <a:sym typeface="Roboto"/>
            </a:endParaRPr>
          </a:p>
          <a:p>
            <a:pPr indent="0" lvl="0" marL="0" rtl="0" algn="l">
              <a:spcBef>
                <a:spcPts val="0"/>
              </a:spcBef>
              <a:spcAft>
                <a:spcPts val="0"/>
              </a:spcAft>
              <a:buNone/>
            </a:pPr>
            <a:r>
              <a:rPr b="1" lang="en" sz="1800">
                <a:highlight>
                  <a:srgbClr val="FFF200"/>
                </a:highlight>
                <a:latin typeface="Roboto"/>
                <a:ea typeface="Roboto"/>
                <a:cs typeface="Roboto"/>
                <a:sym typeface="Roboto"/>
              </a:rPr>
              <a:t>he overcome them?</a:t>
            </a:r>
            <a:endParaRPr b="1" sz="1800">
              <a:highlight>
                <a:srgbClr val="FFF200"/>
              </a:highlight>
              <a:latin typeface="Roboto"/>
              <a:ea typeface="Roboto"/>
              <a:cs typeface="Roboto"/>
              <a:sym typeface="Robo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1">
  <p:cSld name="CUSTOM_2_2_1_1_1">
    <p:bg>
      <p:bgPr>
        <a:solidFill>
          <a:srgbClr val="FFFFFF"/>
        </a:solidFill>
      </p:bgPr>
    </p:bg>
    <p:spTree>
      <p:nvGrpSpPr>
        <p:cNvPr id="69" name="Shape 69"/>
        <p:cNvGrpSpPr/>
        <p:nvPr/>
      </p:nvGrpSpPr>
      <p:grpSpPr>
        <a:xfrm>
          <a:off x="0" y="0"/>
          <a:ext cx="0" cy="0"/>
          <a:chOff x="0" y="0"/>
          <a:chExt cx="0" cy="0"/>
        </a:xfrm>
      </p:grpSpPr>
      <p:pic>
        <p:nvPicPr>
          <p:cNvPr id="70" name="Google Shape;70;p9"/>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71" name="Google Shape;71;p9"/>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72" name="Google Shape;72;p9"/>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How does the author set the scene at the beginning of the article?</a:t>
            </a:r>
            <a:endParaRPr sz="1800">
              <a:latin typeface="Roboto"/>
              <a:ea typeface="Roboto"/>
              <a:cs typeface="Roboto"/>
              <a:sym typeface="Roboto"/>
            </a:endParaRPr>
          </a:p>
        </p:txBody>
      </p:sp>
      <p:sp>
        <p:nvSpPr>
          <p:cNvPr id="73" name="Google Shape;73;p9"/>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p:txBody>
      </p:sp>
      <p:sp>
        <p:nvSpPr>
          <p:cNvPr id="74" name="Google Shape;74;p9"/>
          <p:cNvSpPr txBox="1"/>
          <p:nvPr>
            <p:ph idx="1" type="body"/>
          </p:nvPr>
        </p:nvSpPr>
        <p:spPr>
          <a:xfrm>
            <a:off x="801225" y="2579025"/>
            <a:ext cx="8063400" cy="4056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2">
  <p:cSld name="CUSTOM_2_2_1_1_1_3">
    <p:bg>
      <p:bgPr>
        <a:solidFill>
          <a:srgbClr val="FFFFFF"/>
        </a:solidFill>
      </p:bgPr>
    </p:bg>
    <p:spTree>
      <p:nvGrpSpPr>
        <p:cNvPr id="75" name="Shape 75"/>
        <p:cNvGrpSpPr/>
        <p:nvPr/>
      </p:nvGrpSpPr>
      <p:grpSpPr>
        <a:xfrm>
          <a:off x="0" y="0"/>
          <a:ext cx="0" cy="0"/>
          <a:chOff x="0" y="0"/>
          <a:chExt cx="0" cy="0"/>
        </a:xfrm>
      </p:grpSpPr>
      <p:pic>
        <p:nvPicPr>
          <p:cNvPr id="76" name="Google Shape;76;p10"/>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77" name="Google Shape;77;p10"/>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78" name="Google Shape;78;p10"/>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What is Down syndrome? How has it affected Chris Nikic’s life?</a:t>
            </a:r>
            <a:endParaRPr sz="1800">
              <a:latin typeface="Roboto"/>
              <a:ea typeface="Roboto"/>
              <a:cs typeface="Roboto"/>
              <a:sym typeface="Roboto"/>
            </a:endParaRPr>
          </a:p>
        </p:txBody>
      </p:sp>
      <p:sp>
        <p:nvSpPr>
          <p:cNvPr id="79" name="Google Shape;79;p10"/>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2</a:t>
            </a:r>
            <a:endParaRPr sz="1800">
              <a:solidFill>
                <a:srgbClr val="FFFFFF"/>
              </a:solidFill>
              <a:latin typeface="Roboto Black"/>
              <a:ea typeface="Roboto Black"/>
              <a:cs typeface="Roboto Black"/>
              <a:sym typeface="Roboto Black"/>
            </a:endParaRPr>
          </a:p>
        </p:txBody>
      </p:sp>
      <p:sp>
        <p:nvSpPr>
          <p:cNvPr id="80" name="Google Shape;80;p10"/>
          <p:cNvSpPr txBox="1"/>
          <p:nvPr>
            <p:ph idx="1" type="body"/>
          </p:nvPr>
        </p:nvSpPr>
        <p:spPr>
          <a:xfrm>
            <a:off x="801225" y="2579025"/>
            <a:ext cx="8063400" cy="4056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2.gif"/><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27285" y="1639076"/>
            <a:ext cx="8946600" cy="4858800"/>
          </a:xfrm>
          <a:prstGeom prst="rect">
            <a:avLst/>
          </a:prstGeom>
          <a:solidFill>
            <a:srgbClr val="D9D9D9"/>
          </a:solidFill>
          <a:ln cap="flat" cmpd="sng" w="9525">
            <a:solidFill>
              <a:srgbClr val="000000"/>
            </a:solidFill>
            <a:prstDash val="solid"/>
            <a:round/>
            <a:headEnd len="sm" w="sm" type="none"/>
            <a:tailEnd len="sm" w="sm" type="none"/>
          </a:ln>
        </p:spPr>
        <p:txBody>
          <a:bodyPr anchorCtr="0" anchor="t" bIns="107350" lIns="107350" spcFirstLastPara="1" rIns="107350" wrap="square" tIns="107350">
            <a:noAutofit/>
          </a:bodyPr>
          <a:lstStyle>
            <a:lvl1pPr indent="-361950" lvl="0" marL="457200">
              <a:lnSpc>
                <a:spcPct val="115000"/>
              </a:lnSpc>
              <a:spcBef>
                <a:spcPts val="0"/>
              </a:spcBef>
              <a:spcAft>
                <a:spcPts val="0"/>
              </a:spcAft>
              <a:buSzPts val="2100"/>
              <a:buFont typeface="Roboto"/>
              <a:buChar char="●"/>
              <a:defRPr sz="2100">
                <a:latin typeface="Roboto"/>
                <a:ea typeface="Roboto"/>
                <a:cs typeface="Roboto"/>
                <a:sym typeface="Roboto"/>
              </a:defRPr>
            </a:lvl1pPr>
            <a:lvl2pPr indent="-330200" lvl="1" marL="914400">
              <a:lnSpc>
                <a:spcPct val="115000"/>
              </a:lnSpc>
              <a:spcBef>
                <a:spcPts val="1900"/>
              </a:spcBef>
              <a:spcAft>
                <a:spcPts val="0"/>
              </a:spcAft>
              <a:buSzPts val="1600"/>
              <a:buFont typeface="Roboto"/>
              <a:buChar char="○"/>
              <a:defRPr sz="1600">
                <a:latin typeface="Roboto"/>
                <a:ea typeface="Roboto"/>
                <a:cs typeface="Roboto"/>
                <a:sym typeface="Roboto"/>
              </a:defRPr>
            </a:lvl2pPr>
            <a:lvl3pPr indent="-330200" lvl="2" marL="1371600">
              <a:lnSpc>
                <a:spcPct val="115000"/>
              </a:lnSpc>
              <a:spcBef>
                <a:spcPts val="1900"/>
              </a:spcBef>
              <a:spcAft>
                <a:spcPts val="0"/>
              </a:spcAft>
              <a:buSzPts val="1600"/>
              <a:buFont typeface="Roboto"/>
              <a:buChar char="■"/>
              <a:defRPr sz="1600">
                <a:latin typeface="Roboto"/>
                <a:ea typeface="Roboto"/>
                <a:cs typeface="Roboto"/>
                <a:sym typeface="Roboto"/>
              </a:defRPr>
            </a:lvl3pPr>
            <a:lvl4pPr indent="-330200" lvl="3" marL="1828800">
              <a:lnSpc>
                <a:spcPct val="115000"/>
              </a:lnSpc>
              <a:spcBef>
                <a:spcPts val="1900"/>
              </a:spcBef>
              <a:spcAft>
                <a:spcPts val="0"/>
              </a:spcAft>
              <a:buSzPts val="1600"/>
              <a:buFont typeface="Roboto"/>
              <a:buChar char="●"/>
              <a:defRPr sz="1600">
                <a:latin typeface="Roboto"/>
                <a:ea typeface="Roboto"/>
                <a:cs typeface="Roboto"/>
                <a:sym typeface="Roboto"/>
              </a:defRPr>
            </a:lvl4pPr>
            <a:lvl5pPr indent="-330200" lvl="4" marL="2286000">
              <a:lnSpc>
                <a:spcPct val="115000"/>
              </a:lnSpc>
              <a:spcBef>
                <a:spcPts val="1900"/>
              </a:spcBef>
              <a:spcAft>
                <a:spcPts val="0"/>
              </a:spcAft>
              <a:buSzPts val="1600"/>
              <a:buFont typeface="Roboto"/>
              <a:buChar char="○"/>
              <a:defRPr sz="1600">
                <a:latin typeface="Roboto"/>
                <a:ea typeface="Roboto"/>
                <a:cs typeface="Roboto"/>
                <a:sym typeface="Roboto"/>
              </a:defRPr>
            </a:lvl5pPr>
            <a:lvl6pPr indent="-330200" lvl="5" marL="2743200">
              <a:lnSpc>
                <a:spcPct val="115000"/>
              </a:lnSpc>
              <a:spcBef>
                <a:spcPts val="1900"/>
              </a:spcBef>
              <a:spcAft>
                <a:spcPts val="0"/>
              </a:spcAft>
              <a:buSzPts val="1600"/>
              <a:buFont typeface="Roboto"/>
              <a:buChar char="■"/>
              <a:defRPr sz="1600">
                <a:latin typeface="Roboto"/>
                <a:ea typeface="Roboto"/>
                <a:cs typeface="Roboto"/>
                <a:sym typeface="Roboto"/>
              </a:defRPr>
            </a:lvl6pPr>
            <a:lvl7pPr indent="-330200" lvl="6" marL="3200400">
              <a:lnSpc>
                <a:spcPct val="115000"/>
              </a:lnSpc>
              <a:spcBef>
                <a:spcPts val="1900"/>
              </a:spcBef>
              <a:spcAft>
                <a:spcPts val="0"/>
              </a:spcAft>
              <a:buSzPts val="1600"/>
              <a:buFont typeface="Roboto"/>
              <a:buChar char="●"/>
              <a:defRPr sz="1600">
                <a:latin typeface="Roboto"/>
                <a:ea typeface="Roboto"/>
                <a:cs typeface="Roboto"/>
                <a:sym typeface="Roboto"/>
              </a:defRPr>
            </a:lvl7pPr>
            <a:lvl8pPr indent="-330200" lvl="7" marL="3657600">
              <a:lnSpc>
                <a:spcPct val="115000"/>
              </a:lnSpc>
              <a:spcBef>
                <a:spcPts val="1900"/>
              </a:spcBef>
              <a:spcAft>
                <a:spcPts val="0"/>
              </a:spcAft>
              <a:buSzPts val="1600"/>
              <a:buFont typeface="Roboto"/>
              <a:buChar char="○"/>
              <a:defRPr sz="1600">
                <a:latin typeface="Roboto"/>
                <a:ea typeface="Roboto"/>
                <a:cs typeface="Roboto"/>
                <a:sym typeface="Roboto"/>
              </a:defRPr>
            </a:lvl8pPr>
            <a:lvl9pPr indent="-330200" lvl="8" marL="4114800">
              <a:lnSpc>
                <a:spcPct val="115000"/>
              </a:lnSpc>
              <a:spcBef>
                <a:spcPts val="1900"/>
              </a:spcBef>
              <a:spcAft>
                <a:spcPts val="1900"/>
              </a:spcAft>
              <a:buSzPts val="1600"/>
              <a:buFont typeface="Roboto"/>
              <a:buChar char="■"/>
              <a:defRPr sz="1600">
                <a:latin typeface="Roboto"/>
                <a:ea typeface="Roboto"/>
                <a:cs typeface="Roboto"/>
                <a:sym typeface="Roboto"/>
              </a:defRPr>
            </a:lvl9pPr>
          </a:lstStyle>
          <a:p/>
        </p:txBody>
      </p:sp>
      <p:sp>
        <p:nvSpPr>
          <p:cNvPr id="7" name="Google Shape;7;p1"/>
          <p:cNvSpPr txBox="1"/>
          <p:nvPr>
            <p:ph idx="12" type="sldNum"/>
          </p:nvPr>
        </p:nvSpPr>
        <p:spPr>
          <a:xfrm>
            <a:off x="8896081" y="6632131"/>
            <a:ext cx="576000" cy="559800"/>
          </a:xfrm>
          <a:prstGeom prst="rect">
            <a:avLst/>
          </a:prstGeom>
          <a:noFill/>
          <a:ln>
            <a:noFill/>
          </a:ln>
        </p:spPr>
        <p:txBody>
          <a:bodyPr anchorCtr="0" anchor="ctr" bIns="107350" lIns="107350" spcFirstLastPara="1" rIns="107350" wrap="square" tIns="10735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8" name="Google Shape;8;p1"/>
          <p:cNvSpPr/>
          <p:nvPr/>
        </p:nvSpPr>
        <p:spPr>
          <a:xfrm>
            <a:off x="100" y="-9500"/>
            <a:ext cx="9601200" cy="728100"/>
          </a:xfrm>
          <a:prstGeom prst="rect">
            <a:avLst/>
          </a:prstGeom>
          <a:solidFill>
            <a:srgbClr val="DEE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txBox="1"/>
          <p:nvPr/>
        </p:nvSpPr>
        <p:spPr>
          <a:xfrm>
            <a:off x="118725" y="7226700"/>
            <a:ext cx="8016000" cy="88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
                <a:latin typeface="Roboto"/>
                <a:ea typeface="Roboto"/>
                <a:cs typeface="Roboto"/>
                <a:sym typeface="Roboto"/>
              </a:rPr>
              <a:t>©2021 by Scholastic Inc. All rights reserved. Permission granted to teachers and subscribers to make copies of this file to distribute to their students. Scholastic is not responsible for any edits to these materials made by educators or their students.</a:t>
            </a:r>
            <a:endParaRPr sz="500">
              <a:latin typeface="Roboto"/>
              <a:ea typeface="Roboto"/>
              <a:cs typeface="Roboto"/>
              <a:sym typeface="Roboto"/>
            </a:endParaRPr>
          </a:p>
          <a:p>
            <a:pPr indent="0" lvl="0" marL="0" rtl="0" algn="l">
              <a:spcBef>
                <a:spcPts val="0"/>
              </a:spcBef>
              <a:spcAft>
                <a:spcPts val="0"/>
              </a:spcAft>
              <a:buNone/>
            </a:pPr>
            <a:r>
              <a:t/>
            </a:r>
            <a:endParaRPr sz="400">
              <a:latin typeface="Roboto"/>
              <a:ea typeface="Roboto"/>
              <a:cs typeface="Roboto"/>
              <a:sym typeface="Roboto"/>
            </a:endParaRPr>
          </a:p>
        </p:txBody>
      </p:sp>
      <p:pic>
        <p:nvPicPr>
          <p:cNvPr id="10" name="Google Shape;10;p1"/>
          <p:cNvPicPr preferRelativeResize="0"/>
          <p:nvPr/>
        </p:nvPicPr>
        <p:blipFill>
          <a:blip r:embed="rId1">
            <a:alphaModFix/>
          </a:blip>
          <a:stretch>
            <a:fillRect/>
          </a:stretch>
        </p:blipFill>
        <p:spPr>
          <a:xfrm>
            <a:off x="225750" y="112750"/>
            <a:ext cx="1239850" cy="153925"/>
          </a:xfrm>
          <a:prstGeom prst="rect">
            <a:avLst/>
          </a:prstGeom>
          <a:noFill/>
          <a:ln>
            <a:noFill/>
          </a:ln>
        </p:spPr>
      </p:pic>
      <p:pic>
        <p:nvPicPr>
          <p:cNvPr id="11" name="Google Shape;11;p1"/>
          <p:cNvPicPr preferRelativeResize="0"/>
          <p:nvPr/>
        </p:nvPicPr>
        <p:blipFill>
          <a:blip r:embed="rId2">
            <a:alphaModFix/>
          </a:blip>
          <a:stretch>
            <a:fillRect/>
          </a:stretch>
        </p:blipFill>
        <p:spPr>
          <a:xfrm>
            <a:off x="52700" y="225325"/>
            <a:ext cx="2395925" cy="493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junior.scholastic.com/content/classroom_magazines/junior/issues/2020-21/031521/the-remarkable-journey-of-an-ironman.html#870L" TargetMode="External"/><Relationship Id="rId4" Type="http://schemas.openxmlformats.org/officeDocument/2006/relationships/hyperlink" Target="https://junior.scholastic.com/content/classroom_magazines/junior/issues/2020-21/031521/the-remarkable-journey-of-an-ironman.html#870L" TargetMode="External"/><Relationship Id="rId5" Type="http://schemas.openxmlformats.org/officeDocument/2006/relationships/hyperlink" Target="https://junior.scholastic.com/content/classroom_magazines/junior/issues/2020-21/031521/the-remarkable-journey-of-an-ironman.html#870L" TargetMode="External"/><Relationship Id="rId6" Type="http://schemas.openxmlformats.org/officeDocument/2006/relationships/hyperlink" Target="https://junior.scholastic.com/content/dam/classroom-magazines/junior-scholastic/issues/2020-21/031521/the-remarkable-journey-of-an-ironman/JS-031521-ChrisNikic-Ironman-SetGoals.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5.xml"/><Relationship Id="rId5" Type="http://schemas.openxmlformats.org/officeDocument/2006/relationships/slide" Target="/ppt/slides/slide7.xml"/><Relationship Id="rId6" Type="http://schemas.openxmlformats.org/officeDocument/2006/relationships/slide" Target="/ppt/slides/slide10.xml"/><Relationship Id="rId7" Type="http://schemas.openxmlformats.org/officeDocument/2006/relationships/slide" Target="/ppt/slid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www.youtube.com/watch?v=KRBrCHzxfy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junior.scholastic.com/content/dam/classroom-magazines/junior-scholastic/issues/2020-21/031521/the-remarkable-journey-of-an-ironman/JS-031521-ChrisNikic-Ironman-WTK.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s://junior.scholastic.com/content/classroom_magazines/junior/issues/2020-21/031521/the-remarkable-journey-of-an-ironman.html#870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0" name="Shape 170"/>
        <p:cNvGrpSpPr/>
        <p:nvPr/>
      </p:nvGrpSpPr>
      <p:grpSpPr>
        <a:xfrm>
          <a:off x="0" y="0"/>
          <a:ext cx="0" cy="0"/>
          <a:chOff x="0" y="0"/>
          <a:chExt cx="0" cy="0"/>
        </a:xfrm>
      </p:grpSpPr>
      <p:sp>
        <p:nvSpPr>
          <p:cNvPr id="171" name="Google Shape;171;p23">
            <a:hlinkClick r:id="rId3"/>
          </p:cNvPr>
          <p:cNvSpPr/>
          <p:nvPr/>
        </p:nvSpPr>
        <p:spPr>
          <a:xfrm>
            <a:off x="4924550" y="18669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3">
            <a:hlinkClick r:id="rId4"/>
          </p:cNvPr>
          <p:cNvSpPr/>
          <p:nvPr/>
        </p:nvSpPr>
        <p:spPr>
          <a:xfrm>
            <a:off x="712275" y="40197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3">
            <a:hlinkClick r:id="rId5"/>
          </p:cNvPr>
          <p:cNvSpPr/>
          <p:nvPr/>
        </p:nvSpPr>
        <p:spPr>
          <a:xfrm>
            <a:off x="4924550" y="40197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a:hlinkClick r:id="rId6"/>
          </p:cNvPr>
          <p:cNvSpPr/>
          <p:nvPr/>
        </p:nvSpPr>
        <p:spPr>
          <a:xfrm>
            <a:off x="788475" y="1866888"/>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8" name="Shape 178"/>
        <p:cNvGrpSpPr/>
        <p:nvPr/>
      </p:nvGrpSpPr>
      <p:grpSpPr>
        <a:xfrm>
          <a:off x="0" y="0"/>
          <a:ext cx="0" cy="0"/>
          <a:chOff x="0" y="0"/>
          <a:chExt cx="0" cy="0"/>
        </a:xfrm>
      </p:grpSpPr>
      <p:sp>
        <p:nvSpPr>
          <p:cNvPr id="179" name="Google Shape;179;p24"/>
          <p:cNvSpPr txBox="1"/>
          <p:nvPr>
            <p:ph idx="1" type="body"/>
          </p:nvPr>
        </p:nvSpPr>
        <p:spPr>
          <a:xfrm>
            <a:off x="768975" y="1865225"/>
            <a:ext cx="8063400" cy="44505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80" name="Google Shape;180;p24"/>
          <p:cNvSpPr txBox="1"/>
          <p:nvPr>
            <p:ph idx="1" type="body"/>
          </p:nvPr>
        </p:nvSpPr>
        <p:spPr>
          <a:xfrm>
            <a:off x="7430100" y="753750"/>
            <a:ext cx="773700" cy="563700"/>
          </a:xfrm>
          <a:prstGeom prst="rect">
            <a:avLst/>
          </a:prstGeom>
        </p:spPr>
        <p:txBody>
          <a:bodyPr anchorCtr="0" anchor="ctr" bIns="107350" lIns="107350" spcFirstLastPara="1" rIns="107350" wrap="square" tIns="107350">
            <a:noAutofit/>
          </a:bodyPr>
          <a:lstStyle/>
          <a:p>
            <a:pPr indent="0" lvl="0" marL="0" rtl="0" algn="l">
              <a:spcBef>
                <a:spcPts val="0"/>
              </a:spcBef>
              <a:spcAft>
                <a:spcPts val="1900"/>
              </a:spcAft>
              <a:buNone/>
            </a:pPr>
            <a:r>
              <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5"/>
          <p:cNvSpPr txBox="1"/>
          <p:nvPr>
            <p:ph idx="4294967295" type="body"/>
          </p:nvPr>
        </p:nvSpPr>
        <p:spPr>
          <a:xfrm>
            <a:off x="3429757" y="184825"/>
            <a:ext cx="4098900" cy="379200"/>
          </a:xfrm>
          <a:prstGeom prst="rect">
            <a:avLst/>
          </a:prstGeom>
          <a:solidFill>
            <a:srgbClr val="D0E0E3"/>
          </a:solidFill>
          <a:ln>
            <a:noFill/>
          </a:ln>
        </p:spPr>
        <p:txBody>
          <a:bodyPr anchorCtr="0" anchor="t" bIns="91425" lIns="91425" spcFirstLastPara="1" rIns="91425" wrap="square" tIns="45700">
            <a:noAutofit/>
          </a:bodyPr>
          <a:lstStyle/>
          <a:p>
            <a:pPr indent="0" lvl="0" marL="0" rtl="0" algn="l">
              <a:spcBef>
                <a:spcPts val="0"/>
              </a:spcBef>
              <a:spcAft>
                <a:spcPts val="1900"/>
              </a:spcAft>
              <a:buNone/>
            </a:pPr>
            <a:r>
              <a:t/>
            </a:r>
            <a:endParaRPr sz="1600"/>
          </a:p>
        </p:txBody>
      </p:sp>
      <p:sp>
        <p:nvSpPr>
          <p:cNvPr id="113" name="Google Shape;113;p15">
            <a:hlinkClick action="ppaction://hlinkshowjump?jump=nextslide"/>
          </p:cNvPr>
          <p:cNvSpPr/>
          <p:nvPr/>
        </p:nvSpPr>
        <p:spPr>
          <a:xfrm>
            <a:off x="279300" y="16612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a:hlinkClick action="ppaction://hlinksldjump" r:id="rId3"/>
          </p:cNvPr>
          <p:cNvSpPr/>
          <p:nvPr/>
        </p:nvSpPr>
        <p:spPr>
          <a:xfrm>
            <a:off x="279300" y="24731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a:hlinkClick action="ppaction://hlinksldjump" r:id="rId4"/>
          </p:cNvPr>
          <p:cNvSpPr/>
          <p:nvPr/>
        </p:nvSpPr>
        <p:spPr>
          <a:xfrm>
            <a:off x="279300" y="32850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a:hlinkClick action="ppaction://hlinksldjump" r:id="rId5"/>
          </p:cNvPr>
          <p:cNvSpPr/>
          <p:nvPr/>
        </p:nvSpPr>
        <p:spPr>
          <a:xfrm>
            <a:off x="279300" y="49088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a:hlinkClick action="ppaction://hlinksldjump" r:id="rId6"/>
          </p:cNvPr>
          <p:cNvSpPr/>
          <p:nvPr/>
        </p:nvSpPr>
        <p:spPr>
          <a:xfrm>
            <a:off x="279300" y="57207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a:hlinkClick action="ppaction://hlinksldjump" r:id="rId7"/>
          </p:cNvPr>
          <p:cNvSpPr/>
          <p:nvPr/>
        </p:nvSpPr>
        <p:spPr>
          <a:xfrm>
            <a:off x="279300" y="40969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txBox="1"/>
          <p:nvPr>
            <p:ph idx="1" type="body"/>
          </p:nvPr>
        </p:nvSpPr>
        <p:spPr>
          <a:xfrm>
            <a:off x="849750" y="3652825"/>
            <a:ext cx="7939500" cy="30165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7">
            <a:hlinkClick r:id="rId3"/>
          </p:cNvPr>
          <p:cNvSpPr/>
          <p:nvPr/>
        </p:nvSpPr>
        <p:spPr>
          <a:xfrm>
            <a:off x="4275300" y="2171350"/>
            <a:ext cx="4516800" cy="25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txBox="1"/>
          <p:nvPr>
            <p:ph idx="1" type="body"/>
          </p:nvPr>
        </p:nvSpPr>
        <p:spPr>
          <a:xfrm>
            <a:off x="849750" y="4854175"/>
            <a:ext cx="7942200" cy="21849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a:hlinkClick r:id="rId3"/>
          </p:cNvPr>
          <p:cNvSpPr/>
          <p:nvPr/>
        </p:nvSpPr>
        <p:spPr>
          <a:xfrm>
            <a:off x="6462725" y="939900"/>
            <a:ext cx="1420800" cy="14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 name="Google Shape;135;p18"/>
          <p:cNvGrpSpPr/>
          <p:nvPr/>
        </p:nvGrpSpPr>
        <p:grpSpPr>
          <a:xfrm>
            <a:off x="1217400" y="2627825"/>
            <a:ext cx="1671900" cy="684900"/>
            <a:chOff x="1217400" y="2627825"/>
            <a:chExt cx="1671900" cy="684900"/>
          </a:xfrm>
        </p:grpSpPr>
        <p:sp>
          <p:nvSpPr>
            <p:cNvPr id="136" name="Google Shape;136;p18"/>
            <p:cNvSpPr/>
            <p:nvPr/>
          </p:nvSpPr>
          <p:spPr>
            <a:xfrm>
              <a:off x="1231175" y="2642400"/>
              <a:ext cx="16581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latin typeface="Roboto"/>
                  <a:ea typeface="Roboto"/>
                  <a:cs typeface="Roboto"/>
                  <a:sym typeface="Roboto"/>
                </a:rPr>
                <a:t>discrimination</a:t>
              </a:r>
              <a:endParaRPr b="1" sz="1700">
                <a:latin typeface="Roboto"/>
                <a:ea typeface="Roboto"/>
                <a:cs typeface="Roboto"/>
                <a:sym typeface="Roboto"/>
              </a:endParaRPr>
            </a:p>
          </p:txBody>
        </p:sp>
        <p:sp>
          <p:nvSpPr>
            <p:cNvPr id="137" name="Google Shape;137;p18"/>
            <p:cNvSpPr/>
            <p:nvPr/>
          </p:nvSpPr>
          <p:spPr>
            <a:xfrm>
              <a:off x="1217400" y="2627825"/>
              <a:ext cx="1671900" cy="68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18"/>
          <p:cNvGrpSpPr/>
          <p:nvPr/>
        </p:nvGrpSpPr>
        <p:grpSpPr>
          <a:xfrm>
            <a:off x="3015850" y="2627825"/>
            <a:ext cx="1671900" cy="684900"/>
            <a:chOff x="3015850" y="2627825"/>
            <a:chExt cx="1671900" cy="684900"/>
          </a:xfrm>
        </p:grpSpPr>
        <p:sp>
          <p:nvSpPr>
            <p:cNvPr id="139" name="Google Shape;139;p18"/>
            <p:cNvSpPr/>
            <p:nvPr/>
          </p:nvSpPr>
          <p:spPr>
            <a:xfrm>
              <a:off x="3032650" y="2635175"/>
              <a:ext cx="16551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endurance</a:t>
              </a:r>
              <a:endParaRPr b="1" sz="1800">
                <a:latin typeface="Roboto"/>
                <a:ea typeface="Roboto"/>
                <a:cs typeface="Roboto"/>
                <a:sym typeface="Roboto"/>
              </a:endParaRPr>
            </a:p>
          </p:txBody>
        </p:sp>
        <p:sp>
          <p:nvSpPr>
            <p:cNvPr id="140" name="Google Shape;140;p18"/>
            <p:cNvSpPr/>
            <p:nvPr/>
          </p:nvSpPr>
          <p:spPr>
            <a:xfrm>
              <a:off x="3015850" y="2627825"/>
              <a:ext cx="1671900" cy="68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 name="Google Shape;141;p18"/>
          <p:cNvGrpSpPr/>
          <p:nvPr/>
        </p:nvGrpSpPr>
        <p:grpSpPr>
          <a:xfrm>
            <a:off x="4905050" y="2635050"/>
            <a:ext cx="1671900" cy="684900"/>
            <a:chOff x="4905050" y="2635050"/>
            <a:chExt cx="1671900" cy="684900"/>
          </a:xfrm>
        </p:grpSpPr>
        <p:sp>
          <p:nvSpPr>
            <p:cNvPr id="142" name="Google Shape;142;p18"/>
            <p:cNvSpPr/>
            <p:nvPr/>
          </p:nvSpPr>
          <p:spPr>
            <a:xfrm>
              <a:off x="4913450" y="2635175"/>
              <a:ext cx="16551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genetic</a:t>
              </a:r>
              <a:endParaRPr b="1" sz="1800">
                <a:latin typeface="Roboto"/>
                <a:ea typeface="Roboto"/>
                <a:cs typeface="Roboto"/>
                <a:sym typeface="Roboto"/>
              </a:endParaRPr>
            </a:p>
          </p:txBody>
        </p:sp>
        <p:sp>
          <p:nvSpPr>
            <p:cNvPr id="143" name="Google Shape;143;p18"/>
            <p:cNvSpPr/>
            <p:nvPr/>
          </p:nvSpPr>
          <p:spPr>
            <a:xfrm>
              <a:off x="4905050" y="2635050"/>
              <a:ext cx="1671900" cy="68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 name="Google Shape;144;p18"/>
          <p:cNvGrpSpPr/>
          <p:nvPr/>
        </p:nvGrpSpPr>
        <p:grpSpPr>
          <a:xfrm>
            <a:off x="6794250" y="2627825"/>
            <a:ext cx="1671900" cy="684900"/>
            <a:chOff x="6794250" y="2627825"/>
            <a:chExt cx="1671900" cy="684900"/>
          </a:xfrm>
        </p:grpSpPr>
        <p:sp>
          <p:nvSpPr>
            <p:cNvPr id="145" name="Google Shape;145;p18"/>
            <p:cNvSpPr/>
            <p:nvPr/>
          </p:nvSpPr>
          <p:spPr>
            <a:xfrm>
              <a:off x="6794250" y="2635175"/>
              <a:ext cx="16551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triathlon</a:t>
              </a:r>
              <a:endParaRPr b="1" sz="1800">
                <a:latin typeface="Roboto"/>
                <a:ea typeface="Roboto"/>
                <a:cs typeface="Roboto"/>
                <a:sym typeface="Roboto"/>
              </a:endParaRPr>
            </a:p>
          </p:txBody>
        </p:sp>
        <p:sp>
          <p:nvSpPr>
            <p:cNvPr id="146" name="Google Shape;146;p18"/>
            <p:cNvSpPr/>
            <p:nvPr/>
          </p:nvSpPr>
          <p:spPr>
            <a:xfrm>
              <a:off x="6794250" y="2627825"/>
              <a:ext cx="1671900" cy="68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9">
            <a:hlinkClick r:id="rId3"/>
          </p:cNvPr>
          <p:cNvSpPr/>
          <p:nvPr/>
        </p:nvSpPr>
        <p:spPr>
          <a:xfrm>
            <a:off x="3300575" y="1828800"/>
            <a:ext cx="5614200" cy="386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55" name="Shape 155"/>
        <p:cNvGrpSpPr/>
        <p:nvPr/>
      </p:nvGrpSpPr>
      <p:grpSpPr>
        <a:xfrm>
          <a:off x="0" y="0"/>
          <a:ext cx="0" cy="0"/>
          <a:chOff x="0" y="0"/>
          <a:chExt cx="0" cy="0"/>
        </a:xfrm>
      </p:grpSpPr>
      <p:sp>
        <p:nvSpPr>
          <p:cNvPr id="156" name="Google Shape;156;p20"/>
          <p:cNvSpPr txBox="1"/>
          <p:nvPr>
            <p:ph idx="1" type="body"/>
          </p:nvPr>
        </p:nvSpPr>
        <p:spPr>
          <a:xfrm>
            <a:off x="801225" y="2579025"/>
            <a:ext cx="8063400" cy="4056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0" name="Shape 160"/>
        <p:cNvGrpSpPr/>
        <p:nvPr/>
      </p:nvGrpSpPr>
      <p:grpSpPr>
        <a:xfrm>
          <a:off x="0" y="0"/>
          <a:ext cx="0" cy="0"/>
          <a:chOff x="0" y="0"/>
          <a:chExt cx="0" cy="0"/>
        </a:xfrm>
      </p:grpSpPr>
      <p:sp>
        <p:nvSpPr>
          <p:cNvPr id="161" name="Google Shape;161;p21"/>
          <p:cNvSpPr txBox="1"/>
          <p:nvPr>
            <p:ph idx="1" type="body"/>
          </p:nvPr>
        </p:nvSpPr>
        <p:spPr>
          <a:xfrm>
            <a:off x="801225" y="2579025"/>
            <a:ext cx="8063400" cy="4056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5" name="Shape 165"/>
        <p:cNvGrpSpPr/>
        <p:nvPr/>
      </p:nvGrpSpPr>
      <p:grpSpPr>
        <a:xfrm>
          <a:off x="0" y="0"/>
          <a:ext cx="0" cy="0"/>
          <a:chOff x="0" y="0"/>
          <a:chExt cx="0" cy="0"/>
        </a:xfrm>
      </p:grpSpPr>
      <p:sp>
        <p:nvSpPr>
          <p:cNvPr id="166" name="Google Shape;166;p22"/>
          <p:cNvSpPr txBox="1"/>
          <p:nvPr>
            <p:ph idx="1" type="body"/>
          </p:nvPr>
        </p:nvSpPr>
        <p:spPr>
          <a:xfrm>
            <a:off x="801225" y="2579025"/>
            <a:ext cx="8063400" cy="4056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