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7315200" cx="9601200"/>
  <p:notesSz cx="6858000" cy="9144000"/>
  <p:embeddedFontLst>
    <p:embeddedFont>
      <p:font typeface="Roboto Black"/>
      <p:bold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68BE2D-AAEE-4327-A1BA-AD9BEEEA14FD}">
  <a:tblStyle styleId="{E968BE2D-AAEE-4327-A1BA-AD9BEEEA14FD}"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lack-bold.fntdata"/><Relationship Id="rId22" Type="http://schemas.openxmlformats.org/officeDocument/2006/relationships/font" Target="fonts/Roboto-regular.fntdata"/><Relationship Id="rId21" Type="http://schemas.openxmlformats.org/officeDocument/2006/relationships/font" Target="fonts/RobotoBlack-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e63c1462f3_1_0:notes"/>
          <p:cNvSpPr/>
          <p:nvPr>
            <p:ph idx="2" type="sldImg"/>
          </p:nvPr>
        </p:nvSpPr>
        <p:spPr>
          <a:xfrm>
            <a:off x="1178997" y="685800"/>
            <a:ext cx="45009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e63c1462f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a1d415a9c2_0_50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a1d415a9c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1d415a9c2_0_62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1d415a9c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1d415a9c2_0_65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1d415a9c2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a1d415a9c2_0_67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a1d415a9c2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tk" TargetMode="External"/><Relationship Id="rId3" Type="http://schemas.openxmlformats.org/officeDocument/2006/relationships/hyperlink" Target="https://junior.scholastic.com/issues/2019-20/111119/he-fought-for-native-rights.html#930L" TargetMode="External"/><Relationship Id="rId4" Type="http://schemas.openxmlformats.org/officeDocument/2006/relationships/hyperlink" Target="https://www.tolerance.org/frameworks/teaching-hard-history/american-slavery/classroom-videos#forgotten-slavery"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4" name="Shape 14"/>
        <p:cNvGrpSpPr/>
        <p:nvPr/>
      </p:nvGrpSpPr>
      <p:grpSpPr>
        <a:xfrm>
          <a:off x="0" y="0"/>
          <a:ext cx="0" cy="0"/>
          <a:chOff x="0" y="0"/>
          <a:chExt cx="0" cy="0"/>
        </a:xfrm>
      </p:grpSpPr>
      <p:sp>
        <p:nvSpPr>
          <p:cNvPr id="15" name="Google Shape;15;p2"/>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6" name="Google Shape;16;p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
    <p:bg>
      <p:bgPr>
        <a:noFill/>
      </p:bgPr>
    </p:bg>
    <p:spTree>
      <p:nvGrpSpPr>
        <p:cNvPr id="87" name="Shape 87"/>
        <p:cNvGrpSpPr/>
        <p:nvPr/>
      </p:nvGrpSpPr>
      <p:grpSpPr>
        <a:xfrm>
          <a:off x="0" y="0"/>
          <a:ext cx="0" cy="0"/>
          <a:chOff x="0" y="0"/>
          <a:chExt cx="0" cy="0"/>
        </a:xfrm>
      </p:grpSpPr>
      <p:sp>
        <p:nvSpPr>
          <p:cNvPr id="88" name="Google Shape;88;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9" name="Google Shape;89;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map “Where Snow Leopards Roam” support the article?</a:t>
            </a:r>
            <a:endParaRPr sz="1800">
              <a:latin typeface="Roboto"/>
              <a:ea typeface="Roboto"/>
              <a:cs typeface="Roboto"/>
              <a:sym typeface="Roboto"/>
            </a:endParaRPr>
          </a:p>
        </p:txBody>
      </p:sp>
      <p:sp>
        <p:nvSpPr>
          <p:cNvPr id="90" name="Google Shape;90;p11"/>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p:txBody>
      </p:sp>
      <p:sp>
        <p:nvSpPr>
          <p:cNvPr id="91" name="Google Shape;91;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p:txBody>
      </p:sp>
      <p:sp>
        <p:nvSpPr>
          <p:cNvPr id="92" name="Google Shape;92;p11"/>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evidence supports the idea that the WWF program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is helping snow leopards make a comeback?</a:t>
            </a:r>
            <a:endParaRPr sz="1800">
              <a:latin typeface="Roboto"/>
              <a:ea typeface="Roboto"/>
              <a:cs typeface="Roboto"/>
              <a:sym typeface="Roboto"/>
            </a:endParaRPr>
          </a:p>
        </p:txBody>
      </p:sp>
      <p:sp>
        <p:nvSpPr>
          <p:cNvPr id="93" name="Google Shape;93;p11"/>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94" name="Google Shape;94;p11"/>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95" name="Google Shape;95;p1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4">
  <p:cSld name="CUSTOM_2_2_1_1_1">
    <p:bg>
      <p:bgPr>
        <a:solidFill>
          <a:srgbClr val="FFFFFF"/>
        </a:solidFill>
      </p:bgPr>
    </p:bg>
    <p:spTree>
      <p:nvGrpSpPr>
        <p:cNvPr id="96" name="Shape 96"/>
        <p:cNvGrpSpPr/>
        <p:nvPr/>
      </p:nvGrpSpPr>
      <p:grpSpPr>
        <a:xfrm>
          <a:off x="0" y="0"/>
          <a:ext cx="0" cy="0"/>
          <a:chOff x="0" y="0"/>
          <a:chExt cx="0" cy="0"/>
        </a:xfrm>
      </p:grpSpPr>
      <p:sp>
        <p:nvSpPr>
          <p:cNvPr id="97" name="Google Shape;97;p12"/>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98" name="Google Shape;98;p12"/>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Choose one of the images in the article to analyze.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What do you notice about it? What do you wonder?</a:t>
            </a:r>
            <a:endParaRPr sz="1800">
              <a:latin typeface="Roboto"/>
              <a:ea typeface="Roboto"/>
              <a:cs typeface="Roboto"/>
              <a:sym typeface="Roboto"/>
            </a:endParaRPr>
          </a:p>
        </p:txBody>
      </p:sp>
      <p:sp>
        <p:nvSpPr>
          <p:cNvPr id="99" name="Google Shape;99;p12"/>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7</a:t>
            </a:r>
            <a:endParaRPr sz="1800">
              <a:solidFill>
                <a:srgbClr val="FFFFFF"/>
              </a:solidFill>
              <a:latin typeface="Roboto Black"/>
              <a:ea typeface="Roboto Black"/>
              <a:cs typeface="Roboto Black"/>
              <a:sym typeface="Roboto Black"/>
            </a:endParaRPr>
          </a:p>
        </p:txBody>
      </p:sp>
      <p:sp>
        <p:nvSpPr>
          <p:cNvPr id="100" name="Google Shape;100;p12"/>
          <p:cNvSpPr txBox="1"/>
          <p:nvPr>
            <p:ph idx="1" type="body"/>
          </p:nvPr>
        </p:nvSpPr>
        <p:spPr>
          <a:xfrm>
            <a:off x="801225" y="2502825"/>
            <a:ext cx="8063400" cy="4056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01" name="Google Shape;101;p1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102" name="Shape 102"/>
        <p:cNvGrpSpPr/>
        <p:nvPr/>
      </p:nvGrpSpPr>
      <p:grpSpPr>
        <a:xfrm>
          <a:off x="0" y="0"/>
          <a:ext cx="0" cy="0"/>
          <a:chOff x="0" y="0"/>
          <a:chExt cx="0" cy="0"/>
        </a:xfrm>
      </p:grpSpPr>
      <p:sp>
        <p:nvSpPr>
          <p:cNvPr id="103" name="Google Shape;103;p13">
            <a:hlinkClick r:id="rId2"/>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104" name="Google Shape;104;p13">
            <a:hlinkClick r:id="rId3"/>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105" name="Google Shape;105;p13">
            <a:hlinkClick r:id="rId4"/>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106" name="Google Shape;106;p13"/>
          <p:cNvGraphicFramePr/>
          <p:nvPr/>
        </p:nvGraphicFramePr>
        <p:xfrm>
          <a:off x="655800" y="1867890"/>
          <a:ext cx="3000000" cy="3000000"/>
        </p:xfrm>
        <a:graphic>
          <a:graphicData uri="http://schemas.openxmlformats.org/drawingml/2006/table">
            <a:tbl>
              <a:tblPr>
                <a:noFill/>
                <a:tableStyleId>{E968BE2D-AAEE-4327-A1BA-AD9BEEEA14FD}</a:tableStyleId>
              </a:tblPr>
              <a:tblGrid>
                <a:gridCol w="4123025"/>
                <a:gridCol w="4123025"/>
              </a:tblGrid>
              <a:tr h="2174875">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Respond to the “Write About It!” prompt: </a:t>
                      </a:r>
                      <a:r>
                        <a:rPr i="1" lang="en" sz="1700">
                          <a:solidFill>
                            <a:schemeClr val="dk1"/>
                          </a:solidFill>
                          <a:latin typeface="Lato"/>
                          <a:ea typeface="Lato"/>
                          <a:cs typeface="Lato"/>
                          <a:sym typeface="Lato"/>
                        </a:rPr>
                        <a:t>Describe the problems that snow </a:t>
                      </a:r>
                      <a:endParaRPr i="1" sz="1700">
                        <a:solidFill>
                          <a:schemeClr val="dk1"/>
                        </a:solidFill>
                        <a:latin typeface="Lato"/>
                        <a:ea typeface="Lato"/>
                        <a:cs typeface="Lato"/>
                        <a:sym typeface="Lato"/>
                      </a:endParaRPr>
                    </a:p>
                    <a:p>
                      <a:pPr indent="0" lvl="0" marL="76200" marR="114300" rtl="0" algn="l">
                        <a:lnSpc>
                          <a:spcPct val="115000"/>
                        </a:lnSpc>
                        <a:spcBef>
                          <a:spcPts val="0"/>
                        </a:spcBef>
                        <a:spcAft>
                          <a:spcPts val="0"/>
                        </a:spcAft>
                        <a:buClr>
                          <a:schemeClr val="dk1"/>
                        </a:buClr>
                        <a:buSzPts val="1100"/>
                        <a:buFont typeface="Arial"/>
                        <a:buNone/>
                      </a:pPr>
                      <a:r>
                        <a:rPr i="1" lang="en" sz="1700">
                          <a:solidFill>
                            <a:schemeClr val="dk1"/>
                          </a:solidFill>
                          <a:latin typeface="Lato"/>
                          <a:ea typeface="Lato"/>
                          <a:cs typeface="Lato"/>
                          <a:sym typeface="Lato"/>
                        </a:rPr>
                        <a:t>leopards face. Then explain how people are working to solve those problems. Include details from the article as evidence.</a:t>
                      </a:r>
                      <a:endParaRPr i="1" sz="1700">
                        <a:solidFill>
                          <a:schemeClr val="dk1"/>
                        </a:solidFill>
                        <a:latin typeface="Lato"/>
                        <a:ea typeface="Lato"/>
                        <a:cs typeface="Lato"/>
                        <a:sym typeface="Lato"/>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Answer these questions: </a:t>
                      </a:r>
                      <a:r>
                        <a:rPr i="1" lang="en" sz="1700">
                          <a:solidFill>
                            <a:schemeClr val="dk1"/>
                          </a:solidFill>
                          <a:latin typeface="Lato"/>
                          <a:ea typeface="Lato"/>
                          <a:cs typeface="Lato"/>
                          <a:sym typeface="Lato"/>
                        </a:rPr>
                        <a:t>Ex-poachers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like Mergen Markov decided to stop killing snow leopards and start working to save them. What’s something you would like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to change about yourself or your life?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Why? What steps can you take to work </a:t>
                      </a:r>
                      <a:br>
                        <a:rPr i="1" lang="en" sz="1700">
                          <a:solidFill>
                            <a:schemeClr val="dk1"/>
                          </a:solidFill>
                          <a:latin typeface="Lato"/>
                          <a:ea typeface="Lato"/>
                          <a:cs typeface="Lato"/>
                          <a:sym typeface="Lato"/>
                        </a:rPr>
                      </a:br>
                      <a:r>
                        <a:rPr i="1" lang="en" sz="1700">
                          <a:solidFill>
                            <a:schemeClr val="dk1"/>
                          </a:solidFill>
                          <a:latin typeface="Lato"/>
                          <a:ea typeface="Lato"/>
                          <a:cs typeface="Lato"/>
                          <a:sym typeface="Lato"/>
                        </a:rPr>
                        <a:t>on that change? </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1729950">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Answer 10 questions about a map </a:t>
                      </a:r>
                      <a:endParaRPr sz="1700">
                        <a:solidFill>
                          <a:schemeClr val="dk1"/>
                        </a:solidFill>
                        <a:latin typeface="Lato"/>
                        <a:ea typeface="Lato"/>
                        <a:cs typeface="Lato"/>
                        <a:sym typeface="Lato"/>
                      </a:endParaRPr>
                    </a:p>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that shows snow leopards’ range in </a:t>
                      </a:r>
                      <a:br>
                        <a:rPr lang="en" sz="1700">
                          <a:solidFill>
                            <a:schemeClr val="dk1"/>
                          </a:solidFill>
                          <a:latin typeface="Lato"/>
                          <a:ea typeface="Lato"/>
                          <a:cs typeface="Lato"/>
                          <a:sym typeface="Lato"/>
                        </a:rPr>
                      </a:br>
                      <a:r>
                        <a:rPr lang="en" sz="1700">
                          <a:solidFill>
                            <a:schemeClr val="dk1"/>
                          </a:solidFill>
                          <a:latin typeface="Lato"/>
                          <a:ea typeface="Lato"/>
                          <a:cs typeface="Lato"/>
                          <a:sym typeface="Lato"/>
                        </a:rPr>
                        <a:t>12 countries across Central Asia.</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Clr>
                          <a:schemeClr val="dk1"/>
                        </a:buClr>
                        <a:buSzPts val="1100"/>
                        <a:buFont typeface="Arial"/>
                        <a:buNone/>
                      </a:pPr>
                      <a:r>
                        <a:rPr lang="en" sz="1700">
                          <a:solidFill>
                            <a:schemeClr val="dk1"/>
                          </a:solidFill>
                          <a:latin typeface="Lato"/>
                          <a:ea typeface="Lato"/>
                          <a:cs typeface="Lato"/>
                          <a:sym typeface="Lato"/>
                        </a:rPr>
                        <a:t>Use the Skill Builder </a:t>
                      </a:r>
                      <a:r>
                        <a:rPr b="1" lang="en" sz="1700">
                          <a:solidFill>
                            <a:schemeClr val="dk1"/>
                          </a:solidFill>
                          <a:latin typeface="Lato"/>
                          <a:ea typeface="Lato"/>
                          <a:cs typeface="Lato"/>
                          <a:sym typeface="Lato"/>
                        </a:rPr>
                        <a:t>Anatomy of a News Story </a:t>
                      </a:r>
                      <a:r>
                        <a:rPr lang="en" sz="1700">
                          <a:solidFill>
                            <a:schemeClr val="dk1"/>
                          </a:solidFill>
                          <a:latin typeface="Lato"/>
                          <a:ea typeface="Lato"/>
                          <a:cs typeface="Lato"/>
                          <a:sym typeface="Lato"/>
                        </a:rPr>
                        <a:t>to analyze elements of the article. Review and find each element in the article. Then answer the questions.</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107" name="Google Shape;107;p13"/>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108" name="Google Shape;108;p13"/>
          <p:cNvSpPr/>
          <p:nvPr/>
        </p:nvSpPr>
        <p:spPr>
          <a:xfrm>
            <a:off x="829800" y="1941475"/>
            <a:ext cx="1978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Write an essay.</a:t>
            </a:r>
            <a:endParaRPr b="1" sz="1800">
              <a:solidFill>
                <a:srgbClr val="FFFFFF"/>
              </a:solidFill>
              <a:latin typeface="Roboto"/>
              <a:ea typeface="Roboto"/>
              <a:cs typeface="Roboto"/>
              <a:sym typeface="Roboto"/>
            </a:endParaRPr>
          </a:p>
        </p:txBody>
      </p:sp>
      <p:sp>
        <p:nvSpPr>
          <p:cNvPr id="109" name="Google Shape;109;p13"/>
          <p:cNvSpPr/>
          <p:nvPr/>
        </p:nvSpPr>
        <p:spPr>
          <a:xfrm>
            <a:off x="4947375" y="1941475"/>
            <a:ext cx="3736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 </a:t>
            </a:r>
            <a:r>
              <a:rPr b="1" lang="en" sz="1800">
                <a:solidFill>
                  <a:schemeClr val="lt1"/>
                </a:solidFill>
                <a:latin typeface="Roboto"/>
                <a:ea typeface="Roboto"/>
                <a:cs typeface="Roboto"/>
                <a:sym typeface="Roboto"/>
              </a:rPr>
              <a:t>Develop social-emotional skills.</a:t>
            </a:r>
            <a:endParaRPr b="1" sz="1800">
              <a:solidFill>
                <a:srgbClr val="FFFFFF"/>
              </a:solidFill>
              <a:latin typeface="Roboto"/>
              <a:ea typeface="Roboto"/>
              <a:cs typeface="Roboto"/>
              <a:sym typeface="Roboto"/>
            </a:endParaRPr>
          </a:p>
        </p:txBody>
      </p:sp>
      <p:sp>
        <p:nvSpPr>
          <p:cNvPr id="110" name="Google Shape;110;p13"/>
          <p:cNvSpPr/>
          <p:nvPr/>
        </p:nvSpPr>
        <p:spPr>
          <a:xfrm>
            <a:off x="753600" y="4571775"/>
            <a:ext cx="1978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chemeClr val="lt1"/>
                </a:solidFill>
                <a:latin typeface="Roboto"/>
                <a:ea typeface="Roboto"/>
                <a:cs typeface="Roboto"/>
                <a:sym typeface="Roboto"/>
              </a:rPr>
              <a:t>Analyze a map.</a:t>
            </a:r>
            <a:endParaRPr b="1" sz="1800">
              <a:solidFill>
                <a:srgbClr val="FFFFFF"/>
              </a:solidFill>
              <a:latin typeface="Roboto"/>
              <a:ea typeface="Roboto"/>
              <a:cs typeface="Roboto"/>
              <a:sym typeface="Roboto"/>
            </a:endParaRPr>
          </a:p>
        </p:txBody>
      </p:sp>
      <p:sp>
        <p:nvSpPr>
          <p:cNvPr id="111" name="Google Shape;111;p13"/>
          <p:cNvSpPr/>
          <p:nvPr/>
        </p:nvSpPr>
        <p:spPr>
          <a:xfrm>
            <a:off x="4947375" y="4571775"/>
            <a:ext cx="32952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Analyze parts of the article.</a:t>
            </a:r>
            <a:endParaRPr b="1" sz="1800">
              <a:solidFill>
                <a:srgbClr val="FFFFFF"/>
              </a:solidFill>
              <a:latin typeface="Roboto"/>
              <a:ea typeface="Roboto"/>
              <a:cs typeface="Roboto"/>
              <a:sym typeface="Roboto"/>
            </a:endParaRPr>
          </a:p>
        </p:txBody>
      </p:sp>
      <p:sp>
        <p:nvSpPr>
          <p:cNvPr id="112" name="Google Shape;112;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113" name="Google Shape;113;p1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114" name="Shape 114"/>
        <p:cNvGrpSpPr/>
        <p:nvPr/>
      </p:nvGrpSpPr>
      <p:grpSpPr>
        <a:xfrm>
          <a:off x="0" y="0"/>
          <a:ext cx="0" cy="0"/>
          <a:chOff x="0" y="0"/>
          <a:chExt cx="0" cy="0"/>
        </a:xfrm>
      </p:grpSpPr>
      <p:sp>
        <p:nvSpPr>
          <p:cNvPr id="115" name="Google Shape;115;p14"/>
          <p:cNvSpPr txBox="1"/>
          <p:nvPr>
            <p:ph idx="1" type="body"/>
          </p:nvPr>
        </p:nvSpPr>
        <p:spPr>
          <a:xfrm>
            <a:off x="768975" y="1865225"/>
            <a:ext cx="8063400" cy="47199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116" name="Google Shape;116;p14"/>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17" name="Google Shape;117;p14"/>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
        <p:nvSpPr>
          <p:cNvPr id="118" name="Google Shape;118;p1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6">
  <p:cSld name="CUSTOM_1_1">
    <p:spTree>
      <p:nvGrpSpPr>
        <p:cNvPr id="119" name="Shape 119"/>
        <p:cNvGrpSpPr/>
        <p:nvPr/>
      </p:nvGrpSpPr>
      <p:grpSpPr>
        <a:xfrm>
          <a:off x="0" y="0"/>
          <a:ext cx="0" cy="0"/>
          <a:chOff x="0" y="0"/>
          <a:chExt cx="0" cy="0"/>
        </a:xfrm>
      </p:grpSpPr>
      <p:sp>
        <p:nvSpPr>
          <p:cNvPr id="120" name="Google Shape;120;p15"/>
          <p:cNvSpPr/>
          <p:nvPr/>
        </p:nvSpPr>
        <p:spPr>
          <a:xfrm>
            <a:off x="149172"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Clr>
                <a:schemeClr val="dk1"/>
              </a:buClr>
              <a:buSzPts val="1100"/>
              <a:buFont typeface="Arial"/>
              <a:buNone/>
            </a:pPr>
            <a:r>
              <a:rPr b="1" lang="en" sz="1300">
                <a:solidFill>
                  <a:schemeClr val="dk1"/>
                </a:solidFill>
                <a:latin typeface="Lato"/>
                <a:ea typeface="Lato"/>
                <a:cs typeface="Lato"/>
                <a:sym typeface="Lato"/>
              </a:rPr>
              <a:t>I lost the text box to type into. </a:t>
            </a:r>
            <a:endParaRPr b="1" sz="13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9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rPr lang="en" sz="1200">
                <a:solidFill>
                  <a:schemeClr val="dk1"/>
                </a:solidFill>
                <a:latin typeface="Lato"/>
                <a:ea typeface="Lato"/>
                <a:cs typeface="Lato"/>
                <a:sym typeface="Lato"/>
              </a:rPr>
              <a:t>You can always add more text boxes. Just click the </a:t>
            </a:r>
            <a:r>
              <a:rPr b="1" lang="en" sz="1200">
                <a:solidFill>
                  <a:schemeClr val="dk1"/>
                </a:solidFill>
                <a:latin typeface="Lato"/>
                <a:ea typeface="Lato"/>
                <a:cs typeface="Lato"/>
                <a:sym typeface="Lato"/>
              </a:rPr>
              <a:t>T</a:t>
            </a:r>
            <a:r>
              <a:rPr lang="en" sz="1200">
                <a:solidFill>
                  <a:schemeClr val="dk1"/>
                </a:solidFill>
                <a:latin typeface="Lato"/>
                <a:ea typeface="Lato"/>
                <a:cs typeface="Lato"/>
                <a:sym typeface="Lato"/>
              </a:rPr>
              <a:t> box at the top of your screen. Then click on the slide where you want the text box to appear. </a:t>
            </a:r>
            <a:endParaRPr sz="12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300">
              <a:solidFill>
                <a:schemeClr val="dk1"/>
              </a:solidFill>
              <a:latin typeface="Lato"/>
              <a:ea typeface="Lato"/>
              <a:cs typeface="Lato"/>
              <a:sym typeface="Lato"/>
            </a:endParaRPr>
          </a:p>
          <a:p>
            <a:pPr indent="0" lvl="0" marL="0" rtl="0" algn="ctr">
              <a:spcBef>
                <a:spcPts val="0"/>
              </a:spcBef>
              <a:spcAft>
                <a:spcPts val="0"/>
              </a:spcAft>
              <a:buNone/>
            </a:pPr>
            <a:r>
              <a:rPr lang="en" sz="1200">
                <a:solidFill>
                  <a:schemeClr val="dk1"/>
                </a:solidFill>
                <a:latin typeface="Lato"/>
                <a:ea typeface="Lato"/>
                <a:cs typeface="Lato"/>
                <a:sym typeface="Lato"/>
              </a:rPr>
              <a:t>You can then click-and-drag on the corners of the text box to resize it.</a:t>
            </a:r>
            <a:endParaRPr b="1" sz="1200">
              <a:latin typeface="Roboto"/>
              <a:ea typeface="Roboto"/>
              <a:cs typeface="Roboto"/>
              <a:sym typeface="Roboto"/>
            </a:endParaRPr>
          </a:p>
        </p:txBody>
      </p:sp>
      <p:sp>
        <p:nvSpPr>
          <p:cNvPr id="121" name="Google Shape;121;p15"/>
          <p:cNvSpPr/>
          <p:nvPr/>
        </p:nvSpPr>
        <p:spPr>
          <a:xfrm>
            <a:off x="3219276" y="1087376"/>
            <a:ext cx="2967600" cy="27213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26050" spcFirstLastPara="1" rIns="26050" wrap="square" tIns="0">
            <a:noAutofit/>
          </a:bodyPr>
          <a:lstStyle/>
          <a:p>
            <a:pPr indent="0" lvl="0" marL="0" rtl="0" algn="ctr">
              <a:spcBef>
                <a:spcPts val="0"/>
              </a:spcBef>
              <a:spcAft>
                <a:spcPts val="0"/>
              </a:spcAft>
              <a:buNone/>
            </a:pPr>
            <a:r>
              <a:rPr b="1" lang="en" sz="1300">
                <a:latin typeface="Roboto"/>
                <a:ea typeface="Roboto"/>
                <a:cs typeface="Roboto"/>
                <a:sym typeface="Roboto"/>
              </a:rPr>
              <a:t>The slides are too small </a:t>
            </a:r>
            <a:br>
              <a:rPr b="1" lang="en" sz="1300">
                <a:latin typeface="Roboto"/>
                <a:ea typeface="Roboto"/>
                <a:cs typeface="Roboto"/>
                <a:sym typeface="Roboto"/>
              </a:rPr>
            </a:br>
            <a:r>
              <a:rPr b="1" lang="en" sz="1300">
                <a:latin typeface="Roboto"/>
                <a:ea typeface="Roboto"/>
                <a:cs typeface="Roboto"/>
                <a:sym typeface="Roboto"/>
              </a:rPr>
              <a:t>or too big.</a:t>
            </a:r>
            <a:endParaRPr b="1" sz="1300">
              <a:latin typeface="Roboto"/>
              <a:ea typeface="Roboto"/>
              <a:cs typeface="Roboto"/>
              <a:sym typeface="Roboto"/>
            </a:endParaRPr>
          </a:p>
          <a:p>
            <a:pPr indent="0" lvl="0" marL="0" rtl="0" algn="ctr">
              <a:spcBef>
                <a:spcPts val="0"/>
              </a:spcBef>
              <a:spcAft>
                <a:spcPts val="0"/>
              </a:spcAft>
              <a:buNone/>
            </a:pPr>
            <a:r>
              <a:t/>
            </a:r>
            <a:endParaRPr sz="8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magnifying glass at the top of your screen to  zoom in and out.</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22" name="Google Shape;122;p15"/>
          <p:cNvSpPr/>
          <p:nvPr/>
        </p:nvSpPr>
        <p:spPr>
          <a:xfrm>
            <a:off x="6289381" y="1087376"/>
            <a:ext cx="2967600" cy="27195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deleted something by accident!</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You can always use the undo button to bring back something you just deleted. </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300">
                <a:solidFill>
                  <a:schemeClr val="dk1"/>
                </a:solidFill>
                <a:latin typeface="Lato"/>
                <a:ea typeface="Lato"/>
                <a:cs typeface="Lato"/>
                <a:sym typeface="Lato"/>
              </a:rPr>
              <a:t>You can use </a:t>
            </a:r>
            <a:r>
              <a:rPr b="1" lang="en" sz="1300">
                <a:solidFill>
                  <a:schemeClr val="dk1"/>
                </a:solidFill>
                <a:latin typeface="Lato"/>
                <a:ea typeface="Lato"/>
                <a:cs typeface="Lato"/>
                <a:sym typeface="Lato"/>
              </a:rPr>
              <a:t>Undo</a:t>
            </a:r>
            <a:r>
              <a:rPr lang="en" sz="1300">
                <a:solidFill>
                  <a:schemeClr val="dk1"/>
                </a:solidFill>
                <a:latin typeface="Lato"/>
                <a:ea typeface="Lato"/>
                <a:cs typeface="Lato"/>
                <a:sym typeface="Lato"/>
              </a:rPr>
              <a:t> to reverse any change you make! </a:t>
            </a:r>
            <a:endParaRPr sz="1300">
              <a:latin typeface="Roboto"/>
              <a:ea typeface="Roboto"/>
              <a:cs typeface="Roboto"/>
              <a:sym typeface="Roboto"/>
            </a:endParaRPr>
          </a:p>
        </p:txBody>
      </p:sp>
      <p:sp>
        <p:nvSpPr>
          <p:cNvPr id="123" name="Google Shape;123;p15"/>
          <p:cNvSpPr/>
          <p:nvPr/>
        </p:nvSpPr>
        <p:spPr>
          <a:xfrm>
            <a:off x="149172"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solidFill>
                  <a:schemeClr val="dk1"/>
                </a:solidFill>
                <a:latin typeface="Roboto"/>
                <a:ea typeface="Roboto"/>
                <a:cs typeface="Roboto"/>
                <a:sym typeface="Roboto"/>
              </a:rPr>
              <a:t>I need to add a picture.</a:t>
            </a:r>
            <a:endParaRPr b="1" sz="1300">
              <a:solidFill>
                <a:schemeClr val="dk1"/>
              </a:solidFill>
              <a:latin typeface="Roboto"/>
              <a:ea typeface="Roboto"/>
              <a:cs typeface="Roboto"/>
              <a:sym typeface="Roboto"/>
            </a:endParaRPr>
          </a:p>
          <a:p>
            <a:pPr indent="0" lvl="0" marL="0" rtl="0" algn="l">
              <a:spcBef>
                <a:spcPts val="0"/>
              </a:spcBef>
              <a:spcAft>
                <a:spcPts val="0"/>
              </a:spcAft>
              <a:buNone/>
            </a:pPr>
            <a:r>
              <a:t/>
            </a:r>
            <a:endParaRPr sz="1300">
              <a:solidFill>
                <a:schemeClr val="dk1"/>
              </a:solidFill>
              <a:latin typeface="Roboto"/>
              <a:ea typeface="Roboto"/>
              <a:cs typeface="Roboto"/>
              <a:sym typeface="Roboto"/>
            </a:endParaRPr>
          </a:p>
          <a:p>
            <a:pPr indent="0" lvl="0" marL="0" rtl="0" algn="l">
              <a:spcBef>
                <a:spcPts val="0"/>
              </a:spcBef>
              <a:spcAft>
                <a:spcPts val="0"/>
              </a:spcAft>
              <a:buNone/>
            </a:pPr>
            <a:r>
              <a:rPr lang="en" sz="1200">
                <a:solidFill>
                  <a:schemeClr val="dk1"/>
                </a:solidFill>
                <a:latin typeface="Roboto"/>
                <a:ea typeface="Roboto"/>
                <a:cs typeface="Roboto"/>
                <a:sym typeface="Roboto"/>
              </a:rPr>
              <a:t>At the top of your screen, click Insert —&gt; Image and then you can upload it from your computer or use the camera to take a picture.</a:t>
            </a:r>
            <a:endParaRPr sz="1200">
              <a:solidFill>
                <a:schemeClr val="dk1"/>
              </a:solidFill>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p:txBody>
      </p:sp>
      <p:sp>
        <p:nvSpPr>
          <p:cNvPr id="124" name="Google Shape;124;p15"/>
          <p:cNvSpPr/>
          <p:nvPr/>
        </p:nvSpPr>
        <p:spPr>
          <a:xfrm>
            <a:off x="3219276"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drag and drop something. </a:t>
            </a:r>
            <a:endParaRPr b="1"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rPr lang="en" sz="1200">
                <a:latin typeface="Roboto"/>
                <a:ea typeface="Roboto"/>
                <a:cs typeface="Roboto"/>
                <a:sym typeface="Roboto"/>
              </a:rPr>
              <a:t>Click on the shape and hold down while moving your fingers to drag the shape wherever you want it to go.</a:t>
            </a:r>
            <a:endParaRPr sz="12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ctr">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sp>
        <p:nvSpPr>
          <p:cNvPr id="125" name="Google Shape;125;p15"/>
          <p:cNvSpPr/>
          <p:nvPr/>
        </p:nvSpPr>
        <p:spPr>
          <a:xfrm>
            <a:off x="6289381" y="4099518"/>
            <a:ext cx="2967600" cy="2924400"/>
          </a:xfrm>
          <a:prstGeom prst="roundRect">
            <a:avLst>
              <a:gd fmla="val 16667" name="adj"/>
            </a:avLst>
          </a:prstGeom>
          <a:solidFill>
            <a:srgbClr val="F3F3F3"/>
          </a:solidFill>
          <a:ln cap="flat" cmpd="sng" w="9525">
            <a:solidFill>
              <a:schemeClr val="dk2"/>
            </a:solidFill>
            <a:prstDash val="dot"/>
            <a:round/>
            <a:headEnd len="sm" w="sm" type="none"/>
            <a:tailEnd len="sm" w="sm" type="none"/>
          </a:ln>
        </p:spPr>
        <p:txBody>
          <a:bodyPr anchorCtr="0" anchor="t" bIns="86850" lIns="86850" spcFirstLastPara="1" rIns="86850" wrap="square" tIns="0">
            <a:noAutofit/>
          </a:bodyPr>
          <a:lstStyle/>
          <a:p>
            <a:pPr indent="0" lvl="0" marL="0" rtl="0" algn="ctr">
              <a:spcBef>
                <a:spcPts val="0"/>
              </a:spcBef>
              <a:spcAft>
                <a:spcPts val="0"/>
              </a:spcAft>
              <a:buNone/>
            </a:pPr>
            <a:r>
              <a:rPr b="1" lang="en" sz="1300">
                <a:latin typeface="Roboto"/>
                <a:ea typeface="Roboto"/>
                <a:cs typeface="Roboto"/>
                <a:sym typeface="Roboto"/>
              </a:rPr>
              <a:t>I need to add a shape.</a:t>
            </a:r>
            <a:endParaRPr b="1"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lang="en" sz="1200">
                <a:latin typeface="Roboto"/>
                <a:ea typeface="Roboto"/>
                <a:cs typeface="Roboto"/>
                <a:sym typeface="Roboto"/>
              </a:rPr>
              <a:t>Click on the shapes icon at the top of your screen. Choose the shape you want, then add it to the slide.</a:t>
            </a:r>
            <a:endParaRPr sz="12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b="1" sz="15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p:txBody>
      </p:sp>
      <p:pic>
        <p:nvPicPr>
          <p:cNvPr id="126" name="Google Shape;126;p15"/>
          <p:cNvPicPr preferRelativeResize="0"/>
          <p:nvPr/>
        </p:nvPicPr>
        <p:blipFill>
          <a:blip r:embed="rId2">
            <a:alphaModFix/>
          </a:blip>
          <a:stretch>
            <a:fillRect/>
          </a:stretch>
        </p:blipFill>
        <p:spPr>
          <a:xfrm>
            <a:off x="6496111" y="2322294"/>
            <a:ext cx="2518376" cy="713765"/>
          </a:xfrm>
          <a:prstGeom prst="rect">
            <a:avLst/>
          </a:prstGeom>
          <a:noFill/>
          <a:ln>
            <a:noFill/>
          </a:ln>
          <a:effectLst>
            <a:outerShdw blurRad="57150" rotWithShape="0" algn="bl" dir="5400000" dist="19050">
              <a:srgbClr val="000000">
                <a:alpha val="50000"/>
              </a:srgbClr>
            </a:outerShdw>
          </a:effectLst>
        </p:spPr>
      </p:pic>
      <p:pic>
        <p:nvPicPr>
          <p:cNvPr id="127" name="Google Shape;127;p15"/>
          <p:cNvPicPr preferRelativeResize="0"/>
          <p:nvPr/>
        </p:nvPicPr>
        <p:blipFill>
          <a:blip r:embed="rId3">
            <a:alphaModFix/>
          </a:blip>
          <a:stretch>
            <a:fillRect/>
          </a:stretch>
        </p:blipFill>
        <p:spPr>
          <a:xfrm>
            <a:off x="355878" y="5454506"/>
            <a:ext cx="2518377" cy="1497615"/>
          </a:xfrm>
          <a:prstGeom prst="rect">
            <a:avLst/>
          </a:prstGeom>
          <a:noFill/>
          <a:ln>
            <a:noFill/>
          </a:ln>
          <a:effectLst>
            <a:outerShdw blurRad="57150" rotWithShape="0" algn="bl" dir="5400000" dist="19050">
              <a:srgbClr val="000000">
                <a:alpha val="50000"/>
              </a:srgbClr>
            </a:outerShdw>
          </a:effectLst>
        </p:spPr>
      </p:pic>
      <p:pic>
        <p:nvPicPr>
          <p:cNvPr id="128" name="Google Shape;128;p15"/>
          <p:cNvPicPr preferRelativeResize="0"/>
          <p:nvPr/>
        </p:nvPicPr>
        <p:blipFill rotWithShape="1">
          <a:blip r:embed="rId4">
            <a:alphaModFix/>
          </a:blip>
          <a:srcRect b="31422" l="0" r="62518" t="0"/>
          <a:stretch/>
        </p:blipFill>
        <p:spPr>
          <a:xfrm>
            <a:off x="6923775" y="5284502"/>
            <a:ext cx="1663029" cy="1667625"/>
          </a:xfrm>
          <a:prstGeom prst="rect">
            <a:avLst/>
          </a:prstGeom>
          <a:noFill/>
          <a:ln>
            <a:noFill/>
          </a:ln>
          <a:effectLst>
            <a:outerShdw blurRad="57150" rotWithShape="0" algn="bl" dir="5400000" dist="19050">
              <a:srgbClr val="000000">
                <a:alpha val="50000"/>
              </a:srgbClr>
            </a:outerShdw>
          </a:effectLst>
        </p:spPr>
      </p:pic>
      <p:pic>
        <p:nvPicPr>
          <p:cNvPr id="129" name="Google Shape;129;p15"/>
          <p:cNvPicPr preferRelativeResize="0"/>
          <p:nvPr/>
        </p:nvPicPr>
        <p:blipFill rotWithShape="1">
          <a:blip r:embed="rId5">
            <a:alphaModFix/>
          </a:blip>
          <a:srcRect b="5455" l="0" r="25054" t="0"/>
          <a:stretch/>
        </p:blipFill>
        <p:spPr>
          <a:xfrm>
            <a:off x="658565" y="2350565"/>
            <a:ext cx="1948776" cy="898400"/>
          </a:xfrm>
          <a:prstGeom prst="rect">
            <a:avLst/>
          </a:prstGeom>
          <a:noFill/>
          <a:ln>
            <a:noFill/>
          </a:ln>
          <a:effectLst>
            <a:outerShdw blurRad="57150" rotWithShape="0" algn="bl" dir="5400000" dist="19050">
              <a:srgbClr val="000000">
                <a:alpha val="50000"/>
              </a:srgbClr>
            </a:outerShdw>
          </a:effectLst>
        </p:spPr>
      </p:pic>
      <p:pic>
        <p:nvPicPr>
          <p:cNvPr id="130" name="Google Shape;130;p15"/>
          <p:cNvPicPr preferRelativeResize="0"/>
          <p:nvPr/>
        </p:nvPicPr>
        <p:blipFill>
          <a:blip r:embed="rId6">
            <a:alphaModFix/>
          </a:blip>
          <a:stretch>
            <a:fillRect/>
          </a:stretch>
        </p:blipFill>
        <p:spPr>
          <a:xfrm>
            <a:off x="4008733" y="2171682"/>
            <a:ext cx="1559811" cy="1551936"/>
          </a:xfrm>
          <a:prstGeom prst="rect">
            <a:avLst/>
          </a:prstGeom>
          <a:noFill/>
          <a:ln>
            <a:noFill/>
          </a:ln>
          <a:effectLst>
            <a:outerShdw blurRad="57150" rotWithShape="0" algn="bl" dir="5400000" dist="19050">
              <a:srgbClr val="000000">
                <a:alpha val="50000"/>
              </a:srgbClr>
            </a:outerShdw>
          </a:effectLst>
        </p:spPr>
      </p:pic>
      <p:sp>
        <p:nvSpPr>
          <p:cNvPr id="131" name="Google Shape;131;p15"/>
          <p:cNvSpPr txBox="1"/>
          <p:nvPr/>
        </p:nvSpPr>
        <p:spPr>
          <a:xfrm>
            <a:off x="2800800" y="10350"/>
            <a:ext cx="3999600" cy="760200"/>
          </a:xfrm>
          <a:prstGeom prst="rect">
            <a:avLst/>
          </a:prstGeom>
          <a:noFill/>
          <a:ln>
            <a:noFill/>
          </a:ln>
        </p:spPr>
        <p:txBody>
          <a:bodyPr anchorCtr="0" anchor="t" bIns="86850" lIns="86850" spcFirstLastPara="1" rIns="86850" wrap="square" tIns="86850">
            <a:spAutoFit/>
          </a:bodyPr>
          <a:lstStyle/>
          <a:p>
            <a:pPr indent="0" lvl="0" marL="0" rtl="0" algn="ctr">
              <a:spcBef>
                <a:spcPts val="0"/>
              </a:spcBef>
              <a:spcAft>
                <a:spcPts val="0"/>
              </a:spcAft>
              <a:buNone/>
            </a:pPr>
            <a:r>
              <a:rPr b="1" lang="en" sz="3800">
                <a:solidFill>
                  <a:srgbClr val="FF0000"/>
                </a:solidFill>
                <a:latin typeface="Roboto"/>
                <a:ea typeface="Roboto"/>
                <a:cs typeface="Roboto"/>
                <a:sym typeface="Roboto"/>
              </a:rPr>
              <a:t>Need Help?</a:t>
            </a:r>
            <a:endParaRPr b="1" sz="3800">
              <a:solidFill>
                <a:srgbClr val="FF0000"/>
              </a:solidFill>
              <a:latin typeface="Roboto"/>
              <a:ea typeface="Roboto"/>
              <a:cs typeface="Roboto"/>
              <a:sym typeface="Roboto"/>
            </a:endParaRPr>
          </a:p>
        </p:txBody>
      </p:sp>
      <p:pic>
        <p:nvPicPr>
          <p:cNvPr id="132" name="Google Shape;132;p15"/>
          <p:cNvPicPr preferRelativeResize="0"/>
          <p:nvPr/>
        </p:nvPicPr>
        <p:blipFill rotWithShape="1">
          <a:blip r:embed="rId7">
            <a:alphaModFix/>
          </a:blip>
          <a:srcRect b="238" l="0" r="0" t="228"/>
          <a:stretch/>
        </p:blipFill>
        <p:spPr>
          <a:xfrm>
            <a:off x="3443882" y="5701983"/>
            <a:ext cx="2518377" cy="1002678"/>
          </a:xfrm>
          <a:prstGeom prst="rect">
            <a:avLst/>
          </a:prstGeom>
          <a:noFill/>
          <a:ln>
            <a:noFill/>
          </a:ln>
          <a:effectLst>
            <a:outerShdw blurRad="57150" rotWithShape="0" algn="bl" dir="5400000" dist="19050">
              <a:srgbClr val="000000">
                <a:alpha val="50000"/>
              </a:srgbClr>
            </a:outerShdw>
          </a:effectLst>
        </p:spPr>
      </p:pic>
      <p:sp>
        <p:nvSpPr>
          <p:cNvPr id="133" name="Google Shape;133;p1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7" name="Shape 17"/>
        <p:cNvGrpSpPr/>
        <p:nvPr/>
      </p:nvGrpSpPr>
      <p:grpSpPr>
        <a:xfrm>
          <a:off x="0" y="0"/>
          <a:ext cx="0" cy="0"/>
          <a:chOff x="0" y="0"/>
          <a:chExt cx="0" cy="0"/>
        </a:xfrm>
      </p:grpSpPr>
      <p:sp>
        <p:nvSpPr>
          <p:cNvPr id="18" name="Google Shape;18;p3"/>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theme.</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9" name="Google Shape;19;p3"/>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 name="Google Shape;20;p3"/>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21" name="Google Shape;21;p3"/>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
        <p:nvSpPr>
          <p:cNvPr id="22" name="Google Shape;22;p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3" name="Shape 23"/>
        <p:cNvGrpSpPr/>
        <p:nvPr/>
      </p:nvGrpSpPr>
      <p:grpSpPr>
        <a:xfrm>
          <a:off x="0" y="0"/>
          <a:ext cx="0" cy="0"/>
          <a:chOff x="0" y="0"/>
          <a:chExt cx="0" cy="0"/>
        </a:xfrm>
      </p:grpSpPr>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2">
            <a:alphaModFix/>
          </a:blip>
          <a:srcRect b="59" l="0" r="0" t="69"/>
          <a:stretch/>
        </p:blipFill>
        <p:spPr>
          <a:xfrm>
            <a:off x="2714525" y="1702025"/>
            <a:ext cx="6562448" cy="4386750"/>
          </a:xfrm>
          <a:prstGeom prst="rect">
            <a:avLst/>
          </a:prstGeom>
          <a:noFill/>
          <a:ln cap="flat" cmpd="sng" w="9525">
            <a:solidFill>
              <a:schemeClr val="dk2"/>
            </a:solidFill>
            <a:prstDash val="solid"/>
            <a:round/>
            <a:headEnd len="sm" w="sm" type="none"/>
            <a:tailEnd len="sm" w="sm" type="none"/>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p:nvPr/>
        </p:nvSpPr>
        <p:spPr>
          <a:xfrm>
            <a:off x="367110" y="586621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3" name="Google Shape;33;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
        <p:nvSpPr>
          <p:cNvPr id="34" name="Google Shape;34;p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5" name="Shape 35"/>
        <p:cNvGrpSpPr/>
        <p:nvPr/>
      </p:nvGrpSpPr>
      <p:grpSpPr>
        <a:xfrm>
          <a:off x="0" y="0"/>
          <a:ext cx="0" cy="0"/>
          <a:chOff x="0" y="0"/>
          <a:chExt cx="0" cy="0"/>
        </a:xfrm>
      </p:grpSpPr>
      <p:sp>
        <p:nvSpPr>
          <p:cNvPr id="36" name="Google Shape;36;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8" name="Google Shape;38;p5"/>
          <p:cNvSpPr txBox="1"/>
          <p:nvPr/>
        </p:nvSpPr>
        <p:spPr>
          <a:xfrm>
            <a:off x="756450" y="1978375"/>
            <a:ext cx="4521600" cy="1117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Go to the </a:t>
            </a:r>
            <a:r>
              <a:rPr lang="en" sz="1800" u="sng">
                <a:solidFill>
                  <a:srgbClr val="FF0000"/>
                </a:solidFill>
                <a:latin typeface="Roboto"/>
                <a:ea typeface="Roboto"/>
                <a:cs typeface="Roboto"/>
                <a:sym typeface="Roboto"/>
              </a:rPr>
              <a:t>interactive atlas and almanac</a:t>
            </a:r>
            <a:r>
              <a:rPr lang="en" sz="1800">
                <a:solidFill>
                  <a:schemeClr val="dk1"/>
                </a:solidFill>
                <a:latin typeface="Roboto"/>
                <a:ea typeface="Roboto"/>
                <a:cs typeface="Roboto"/>
                <a:sym typeface="Roboto"/>
              </a:rPr>
              <a:t> and search for “Russia.” Write three sentences with facts about </a:t>
            </a:r>
            <a:r>
              <a:rPr lang="en" sz="1800">
                <a:solidFill>
                  <a:schemeClr val="dk1"/>
                </a:solidFill>
                <a:latin typeface="Roboto"/>
                <a:ea typeface="Roboto"/>
                <a:cs typeface="Roboto"/>
                <a:sym typeface="Roboto"/>
              </a:rPr>
              <a:t>Russia</a:t>
            </a:r>
            <a:r>
              <a:rPr lang="en" sz="1800">
                <a:solidFill>
                  <a:schemeClr val="dk1"/>
                </a:solidFill>
                <a:latin typeface="Roboto"/>
                <a:ea typeface="Roboto"/>
                <a:cs typeface="Roboto"/>
                <a:sym typeface="Roboto"/>
              </a:rPr>
              <a:t>.</a:t>
            </a:r>
            <a:endParaRPr sz="1800">
              <a:latin typeface="Roboto Black"/>
              <a:ea typeface="Roboto Black"/>
              <a:cs typeface="Roboto Black"/>
              <a:sym typeface="Roboto Black"/>
            </a:endParaRPr>
          </a:p>
        </p:txBody>
      </p:sp>
      <p:pic>
        <p:nvPicPr>
          <p:cNvPr id="39" name="Google Shape;39;p5"/>
          <p:cNvPicPr preferRelativeResize="0"/>
          <p:nvPr/>
        </p:nvPicPr>
        <p:blipFill rotWithShape="1">
          <a:blip r:embed="rId2">
            <a:alphaModFix/>
          </a:blip>
          <a:srcRect b="59" l="0" r="0" t="69"/>
          <a:stretch/>
        </p:blipFill>
        <p:spPr>
          <a:xfrm>
            <a:off x="5475375" y="1257875"/>
            <a:ext cx="3322349" cy="2220876"/>
          </a:xfrm>
          <a:prstGeom prst="rect">
            <a:avLst/>
          </a:prstGeom>
          <a:noFill/>
          <a:ln cap="flat" cmpd="sng" w="9525">
            <a:solidFill>
              <a:schemeClr val="dk2"/>
            </a:solidFill>
            <a:prstDash val="solid"/>
            <a:round/>
            <a:headEnd len="sm" w="sm" type="none"/>
            <a:tailEnd len="sm" w="sm" type="none"/>
          </a:ln>
        </p:spPr>
      </p:pic>
      <p:sp>
        <p:nvSpPr>
          <p:cNvPr id="40" name="Google Shape;40;p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41" name="Shape 41"/>
        <p:cNvGrpSpPr/>
        <p:nvPr/>
      </p:nvGrpSpPr>
      <p:grpSpPr>
        <a:xfrm>
          <a:off x="0" y="0"/>
          <a:ext cx="0" cy="0"/>
          <a:chOff x="0" y="0"/>
          <a:chExt cx="0" cy="0"/>
        </a:xfrm>
      </p:grpSpPr>
      <p:sp>
        <p:nvSpPr>
          <p:cNvPr id="42" name="Google Shape;42;p6"/>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43" name="Google Shape;43;p6"/>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44" name="Google Shape;44;p6"/>
          <p:cNvCxnSpPr/>
          <p:nvPr/>
        </p:nvCxnSpPr>
        <p:spPr>
          <a:xfrm flipH="1" rot="10800000">
            <a:off x="3258325" y="2297975"/>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45" name="Google Shape;45;p6"/>
          <p:cNvSpPr txBox="1"/>
          <p:nvPr/>
        </p:nvSpPr>
        <p:spPr>
          <a:xfrm>
            <a:off x="720750" y="2009950"/>
            <a:ext cx="2944200" cy="31269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“The Ex-Poachers Saving Snow Leopards.” Then answer these questions: </a:t>
            </a:r>
            <a:r>
              <a:rPr i="1" lang="en" sz="1800">
                <a:solidFill>
                  <a:schemeClr val="dk1"/>
                </a:solidFill>
                <a:latin typeface="Roboto"/>
                <a:ea typeface="Roboto"/>
                <a:cs typeface="Roboto"/>
                <a:sym typeface="Roboto"/>
              </a:rPr>
              <a:t>How does the video help you understand the article? What images stand out to you? Why? What do you notice about them?</a:t>
            </a:r>
            <a:endParaRPr sz="1800">
              <a:latin typeface="Roboto"/>
              <a:ea typeface="Roboto"/>
              <a:cs typeface="Roboto"/>
              <a:sym typeface="Roboto"/>
            </a:endParaRPr>
          </a:p>
        </p:txBody>
      </p:sp>
      <p:sp>
        <p:nvSpPr>
          <p:cNvPr id="46" name="Google Shape;46;p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7" name="Google Shape;47;p6"/>
          <p:cNvPicPr preferRelativeResize="0"/>
          <p:nvPr/>
        </p:nvPicPr>
        <p:blipFill>
          <a:blip r:embed="rId2">
            <a:alphaModFix/>
          </a:blip>
          <a:stretch>
            <a:fillRect/>
          </a:stretch>
        </p:blipFill>
        <p:spPr>
          <a:xfrm>
            <a:off x="4273700" y="2112750"/>
            <a:ext cx="4543301" cy="2524063"/>
          </a:xfrm>
          <a:prstGeom prst="rect">
            <a:avLst/>
          </a:prstGeom>
          <a:noFill/>
          <a:ln>
            <a:noFill/>
          </a:ln>
        </p:spPr>
      </p:pic>
      <p:sp>
        <p:nvSpPr>
          <p:cNvPr id="48" name="Google Shape;48;p6"/>
          <p:cNvSpPr/>
          <p:nvPr/>
        </p:nvSpPr>
        <p:spPr>
          <a:xfrm rot="5400000">
            <a:off x="6207400" y="3082582"/>
            <a:ext cx="675900" cy="5844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9" name="Shape 49"/>
        <p:cNvGrpSpPr/>
        <p:nvPr/>
      </p:nvGrpSpPr>
      <p:grpSpPr>
        <a:xfrm>
          <a:off x="0" y="0"/>
          <a:ext cx="0" cy="0"/>
          <a:chOff x="0" y="0"/>
          <a:chExt cx="0" cy="0"/>
        </a:xfrm>
      </p:grpSpPr>
      <p:sp>
        <p:nvSpPr>
          <p:cNvPr id="50" name="Google Shape;50;p7"/>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51" name="Google Shape;51;p7"/>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52" name="Google Shape;52;p7"/>
          <p:cNvSpPr txBox="1"/>
          <p:nvPr/>
        </p:nvSpPr>
        <p:spPr>
          <a:xfrm>
            <a:off x="2954104" y="38573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person who illegally hunts wild animals</a:t>
            </a:r>
            <a:endParaRPr sz="1800">
              <a:solidFill>
                <a:srgbClr val="134F5C"/>
              </a:solidFill>
              <a:latin typeface="Roboto"/>
              <a:ea typeface="Roboto"/>
              <a:cs typeface="Roboto"/>
              <a:sym typeface="Roboto"/>
            </a:endParaRPr>
          </a:p>
        </p:txBody>
      </p:sp>
      <p:sp>
        <p:nvSpPr>
          <p:cNvPr id="53" name="Google Shape;53;p7"/>
          <p:cNvSpPr txBox="1"/>
          <p:nvPr/>
        </p:nvSpPr>
        <p:spPr>
          <a:xfrm>
            <a:off x="2954100" y="46200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skin and fur of a dead animal</a:t>
            </a:r>
            <a:endParaRPr sz="1800">
              <a:solidFill>
                <a:srgbClr val="134F5C"/>
              </a:solidFill>
              <a:latin typeface="Roboto"/>
              <a:ea typeface="Roboto"/>
              <a:cs typeface="Roboto"/>
              <a:sym typeface="Roboto"/>
            </a:endParaRPr>
          </a:p>
        </p:txBody>
      </p:sp>
      <p:sp>
        <p:nvSpPr>
          <p:cNvPr id="54" name="Google Shape;54;p7"/>
          <p:cNvSpPr txBox="1"/>
          <p:nvPr/>
        </p:nvSpPr>
        <p:spPr>
          <a:xfrm>
            <a:off x="2954000" y="538282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 system in which things are illegally bought, sold, or traded</a:t>
            </a:r>
            <a:endParaRPr sz="1800">
              <a:solidFill>
                <a:srgbClr val="134F5C"/>
              </a:solidFill>
              <a:latin typeface="Roboto"/>
              <a:ea typeface="Roboto"/>
              <a:cs typeface="Roboto"/>
              <a:sym typeface="Roboto"/>
            </a:endParaRPr>
          </a:p>
        </p:txBody>
      </p:sp>
      <p:sp>
        <p:nvSpPr>
          <p:cNvPr id="55" name="Google Shape;55;p7"/>
          <p:cNvSpPr txBox="1"/>
          <p:nvPr/>
        </p:nvSpPr>
        <p:spPr>
          <a:xfrm>
            <a:off x="2954000" y="61455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hard to find, achieve, understand, or explain</a:t>
            </a:r>
            <a:endParaRPr sz="1800">
              <a:solidFill>
                <a:srgbClr val="134F5C"/>
              </a:solidFill>
              <a:latin typeface="Roboto"/>
              <a:ea typeface="Roboto"/>
              <a:cs typeface="Roboto"/>
              <a:sym typeface="Roboto"/>
            </a:endParaRPr>
          </a:p>
        </p:txBody>
      </p:sp>
      <p:sp>
        <p:nvSpPr>
          <p:cNvPr id="56" name="Google Shape;56;p7"/>
          <p:cNvSpPr/>
          <p:nvPr/>
        </p:nvSpPr>
        <p:spPr>
          <a:xfrm>
            <a:off x="1280150" y="38350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1280150" y="46107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280150" y="53809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1280150" y="61510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
        <p:nvSpPr>
          <p:cNvPr id="61" name="Google Shape;61;p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62" name="Shape 62"/>
        <p:cNvGrpSpPr/>
        <p:nvPr/>
      </p:nvGrpSpPr>
      <p:grpSpPr>
        <a:xfrm>
          <a:off x="0" y="0"/>
          <a:ext cx="0" cy="0"/>
          <a:chOff x="0" y="0"/>
          <a:chExt cx="0" cy="0"/>
        </a:xfrm>
      </p:grpSpPr>
      <p:sp>
        <p:nvSpPr>
          <p:cNvPr id="63" name="Google Shape;63;p8"/>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64" name="Google Shape;64;p8"/>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65" name="Google Shape;65;p8"/>
          <p:cNvPicPr preferRelativeResize="0"/>
          <p:nvPr/>
        </p:nvPicPr>
        <p:blipFill rotWithShape="1">
          <a:blip r:embed="rId2">
            <a:alphaModFix/>
          </a:blip>
          <a:srcRect b="59" l="0" r="0" t="69"/>
          <a:stretch/>
        </p:blipFill>
        <p:spPr>
          <a:xfrm>
            <a:off x="3437858" y="2045450"/>
            <a:ext cx="5265190" cy="3519601"/>
          </a:xfrm>
          <a:prstGeom prst="rect">
            <a:avLst/>
          </a:prstGeom>
          <a:noFill/>
          <a:ln cap="flat" cmpd="sng" w="9525">
            <a:solidFill>
              <a:schemeClr val="dk2"/>
            </a:solidFill>
            <a:prstDash val="solid"/>
            <a:round/>
            <a:headEnd len="sm" w="sm" type="none"/>
            <a:tailEnd len="sm" w="sm" type="none"/>
          </a:ln>
        </p:spPr>
      </p:pic>
      <p:cxnSp>
        <p:nvCxnSpPr>
          <p:cNvPr id="66" name="Google Shape;66;p8"/>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7" name="Google Shape;67;p8"/>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problems do snow leopards face?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How are people working together to solve those problems?</a:t>
            </a:r>
            <a:endParaRPr b="1" sz="1800">
              <a:highlight>
                <a:srgbClr val="FFF200"/>
              </a:highlight>
              <a:latin typeface="Roboto"/>
              <a:ea typeface="Roboto"/>
              <a:cs typeface="Roboto"/>
              <a:sym typeface="Roboto"/>
            </a:endParaRPr>
          </a:p>
        </p:txBody>
      </p:sp>
      <p:sp>
        <p:nvSpPr>
          <p:cNvPr id="68" name="Google Shape;68;p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
    <p:bg>
      <p:bgPr>
        <a:no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1" name="Google Shape;71;p9"/>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2" name="Google Shape;72;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3" name="Google Shape;73;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How does the author set the scene and create a surprise </a:t>
            </a:r>
            <a:br>
              <a:rPr lang="en" sz="1800">
                <a:latin typeface="Roboto"/>
                <a:ea typeface="Roboto"/>
                <a:cs typeface="Roboto"/>
                <a:sym typeface="Roboto"/>
              </a:rPr>
            </a:br>
            <a:r>
              <a:rPr lang="en" sz="1800">
                <a:latin typeface="Roboto"/>
                <a:ea typeface="Roboto"/>
                <a:cs typeface="Roboto"/>
                <a:sym typeface="Roboto"/>
              </a:rPr>
              <a:t>in the first three paragraphs of the article?</a:t>
            </a:r>
            <a:endParaRPr sz="1800">
              <a:latin typeface="Roboto"/>
              <a:ea typeface="Roboto"/>
              <a:cs typeface="Roboto"/>
              <a:sym typeface="Roboto"/>
            </a:endParaRPr>
          </a:p>
        </p:txBody>
      </p:sp>
      <p:sp>
        <p:nvSpPr>
          <p:cNvPr id="74" name="Google Shape;74;p9"/>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75" name="Google Shape;75;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6" name="Google Shape;76;p9"/>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does the World Wildlife Fund (WWF) use photos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of snow leopards? Why is capturing images difficult?</a:t>
            </a:r>
            <a:endParaRPr sz="1800">
              <a:latin typeface="Roboto"/>
              <a:ea typeface="Roboto"/>
              <a:cs typeface="Roboto"/>
              <a:sym typeface="Roboto"/>
            </a:endParaRPr>
          </a:p>
        </p:txBody>
      </p:sp>
      <p:sp>
        <p:nvSpPr>
          <p:cNvPr id="77" name="Google Shape;77;p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
    <p:bg>
      <p:bgPr>
        <a:noFill/>
      </p:bgPr>
    </p:bg>
    <p:spTree>
      <p:nvGrpSpPr>
        <p:cNvPr id="78" name="Shape 78"/>
        <p:cNvGrpSpPr/>
        <p:nvPr/>
      </p:nvGrpSpPr>
      <p:grpSpPr>
        <a:xfrm>
          <a:off x="0" y="0"/>
          <a:ext cx="0" cy="0"/>
          <a:chOff x="0" y="0"/>
          <a:chExt cx="0" cy="0"/>
        </a:xfrm>
      </p:grpSpPr>
      <p:sp>
        <p:nvSpPr>
          <p:cNvPr id="79" name="Google Shape;79;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0" name="Google Shape;80;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Summarize the section “Animals at Risk.”</a:t>
            </a:r>
            <a:endParaRPr sz="1800">
              <a:latin typeface="Roboto"/>
              <a:ea typeface="Roboto"/>
              <a:cs typeface="Roboto"/>
              <a:sym typeface="Roboto"/>
            </a:endParaRPr>
          </a:p>
        </p:txBody>
      </p:sp>
      <p:sp>
        <p:nvSpPr>
          <p:cNvPr id="81" name="Google Shape;81;p10"/>
          <p:cNvSpPr/>
          <p:nvPr/>
        </p:nvSpPr>
        <p:spPr>
          <a:xfrm>
            <a:off x="801225" y="44925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p:txBody>
      </p:sp>
      <p:sp>
        <p:nvSpPr>
          <p:cNvPr id="82" name="Google Shape;82;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83" name="Google Shape;83;p10"/>
          <p:cNvSpPr txBox="1"/>
          <p:nvPr/>
        </p:nvSpPr>
        <p:spPr>
          <a:xfrm>
            <a:off x="1304675" y="43198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What caused Mergen Markov to become a poacher?</a:t>
            </a:r>
            <a:endParaRPr sz="1800">
              <a:latin typeface="Roboto"/>
              <a:ea typeface="Roboto"/>
              <a:cs typeface="Roboto"/>
              <a:sym typeface="Roboto"/>
            </a:endParaRPr>
          </a:p>
        </p:txBody>
      </p:sp>
      <p:sp>
        <p:nvSpPr>
          <p:cNvPr id="84" name="Google Shape;84;p10"/>
          <p:cNvSpPr txBox="1"/>
          <p:nvPr>
            <p:ph idx="1" type="body"/>
          </p:nvPr>
        </p:nvSpPr>
        <p:spPr>
          <a:xfrm>
            <a:off x="801225" y="50266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5" name="Google Shape;85;p10"/>
          <p:cNvSpPr txBox="1"/>
          <p:nvPr>
            <p:ph idx="2" type="body"/>
          </p:nvPr>
        </p:nvSpPr>
        <p:spPr>
          <a:xfrm>
            <a:off x="801225" y="25028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6" name="Google Shape;86;p1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6" Type="http://schemas.openxmlformats.org/officeDocument/2006/relationships/slideLayout" Target="../slideLayouts/slideLayout3.xml"/><Relationship Id="rId18" Type="http://schemas.openxmlformats.org/officeDocument/2006/relationships/theme" Target="../theme/theme1.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9" name="Google Shape;9;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0" name="Google Shape;10;p1"/>
          <p:cNvPicPr preferRelativeResize="0"/>
          <p:nvPr/>
        </p:nvPicPr>
        <p:blipFill rotWithShape="1">
          <a:blip r:embed="rId2">
            <a:alphaModFix/>
          </a:blip>
          <a:srcRect b="-22372" l="-8896" r="0" t="-9309"/>
          <a:stretch/>
        </p:blipFill>
        <p:spPr>
          <a:xfrm>
            <a:off x="52700" y="266675"/>
            <a:ext cx="2388649" cy="510600"/>
          </a:xfrm>
          <a:prstGeom prst="rect">
            <a:avLst/>
          </a:prstGeom>
          <a:noFill/>
          <a:ln>
            <a:noFill/>
          </a:ln>
        </p:spPr>
      </p:pic>
      <p:sp>
        <p:nvSpPr>
          <p:cNvPr id="11" name="Google Shape;11;p1"/>
          <p:cNvSpPr txBox="1"/>
          <p:nvPr>
            <p:ph idx="12" type="sldNum"/>
          </p:nvPr>
        </p:nvSpPr>
        <p:spPr>
          <a:xfrm>
            <a:off x="8984623" y="6755343"/>
            <a:ext cx="576000" cy="560100"/>
          </a:xfrm>
          <a:prstGeom prst="rect">
            <a:avLst/>
          </a:prstGeom>
          <a:noFill/>
          <a:ln>
            <a:noFill/>
          </a:ln>
        </p:spPr>
        <p:txBody>
          <a:bodyPr anchorCtr="0" anchor="t" bIns="96500" lIns="96500" spcFirstLastPara="1" rIns="96500" wrap="square" tIns="96500">
            <a:noAutofit/>
          </a:bodyPr>
          <a:lstStyle>
            <a:lvl1pPr lvl="0" algn="r">
              <a:buNone/>
              <a:defRPr sz="1400">
                <a:latin typeface="Roboto"/>
                <a:ea typeface="Roboto"/>
                <a:cs typeface="Roboto"/>
                <a:sym typeface="Roboto"/>
              </a:defRPr>
            </a:lvl1pPr>
            <a:lvl2pPr lvl="1" algn="r">
              <a:buNone/>
              <a:defRPr sz="1400">
                <a:latin typeface="Roboto"/>
                <a:ea typeface="Roboto"/>
                <a:cs typeface="Roboto"/>
                <a:sym typeface="Roboto"/>
              </a:defRPr>
            </a:lvl2pPr>
            <a:lvl3pPr lvl="2" algn="r">
              <a:buNone/>
              <a:defRPr sz="1400">
                <a:latin typeface="Roboto"/>
                <a:ea typeface="Roboto"/>
                <a:cs typeface="Roboto"/>
                <a:sym typeface="Roboto"/>
              </a:defRPr>
            </a:lvl3pPr>
            <a:lvl4pPr lvl="3" algn="r">
              <a:buNone/>
              <a:defRPr sz="1400">
                <a:latin typeface="Roboto"/>
                <a:ea typeface="Roboto"/>
                <a:cs typeface="Roboto"/>
                <a:sym typeface="Roboto"/>
              </a:defRPr>
            </a:lvl4pPr>
            <a:lvl5pPr lvl="4" algn="r">
              <a:buNone/>
              <a:defRPr sz="1400">
                <a:latin typeface="Roboto"/>
                <a:ea typeface="Roboto"/>
                <a:cs typeface="Roboto"/>
                <a:sym typeface="Roboto"/>
              </a:defRPr>
            </a:lvl5pPr>
            <a:lvl6pPr lvl="5" algn="r">
              <a:buNone/>
              <a:defRPr sz="1400">
                <a:latin typeface="Roboto"/>
                <a:ea typeface="Roboto"/>
                <a:cs typeface="Roboto"/>
                <a:sym typeface="Roboto"/>
              </a:defRPr>
            </a:lvl6pPr>
            <a:lvl7pPr lvl="6" algn="r">
              <a:buNone/>
              <a:defRPr sz="1400">
                <a:latin typeface="Roboto"/>
                <a:ea typeface="Roboto"/>
                <a:cs typeface="Roboto"/>
                <a:sym typeface="Roboto"/>
              </a:defRPr>
            </a:lvl7pPr>
            <a:lvl8pPr lvl="7" algn="r">
              <a:buNone/>
              <a:defRPr sz="1400">
                <a:latin typeface="Roboto"/>
                <a:ea typeface="Roboto"/>
                <a:cs typeface="Roboto"/>
                <a:sym typeface="Roboto"/>
              </a:defRPr>
            </a:lvl8pPr>
            <a:lvl9pPr lvl="8" algn="r">
              <a:buNone/>
              <a:defRPr sz="1400">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1"/>
          <p:cNvSpPr/>
          <p:nvPr/>
        </p:nvSpPr>
        <p:spPr>
          <a:xfrm>
            <a:off x="7263675" y="-13260"/>
            <a:ext cx="1059450" cy="405950"/>
          </a:xfrm>
          <a:prstGeom prst="flowChartOffpageConnector">
            <a:avLst/>
          </a:prstGeom>
          <a:solidFill>
            <a:srgbClr val="1C458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Roboto"/>
                <a:ea typeface="Roboto"/>
                <a:cs typeface="Roboto"/>
                <a:sym typeface="Roboto"/>
              </a:rPr>
              <a:t>Tech Help</a:t>
            </a:r>
            <a:endParaRPr b="1">
              <a:solidFill>
                <a:schemeClr val="lt1"/>
              </a:solidFill>
              <a:latin typeface="Roboto"/>
              <a:ea typeface="Roboto"/>
              <a:cs typeface="Roboto"/>
              <a:sym typeface="Roboto"/>
            </a:endParaRPr>
          </a:p>
        </p:txBody>
      </p:sp>
      <p:pic>
        <p:nvPicPr>
          <p:cNvPr id="13" name="Google Shape;13;p1"/>
          <p:cNvPicPr preferRelativeResize="0"/>
          <p:nvPr/>
        </p:nvPicPr>
        <p:blipFill>
          <a:blip r:embed="rId3">
            <a:alphaModFix/>
          </a:blip>
          <a:stretch>
            <a:fillRect/>
          </a:stretch>
        </p:blipFill>
        <p:spPr>
          <a:xfrm>
            <a:off x="8471775" y="97968"/>
            <a:ext cx="905751" cy="9073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junior.scholastic.com/issues/2021-22/120121/on-the-hunt-to-save-a-species.html?share-video=4e46d2900bb948cbaebb0593b4b11288" TargetMode="External"/><Relationship Id="rId4" Type="http://schemas.openxmlformats.org/officeDocument/2006/relationships/slide" Target="/ppt/slides/slide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junior.scholastic.com/issues/2021-22/120121/on-the-hunt-to-save-a-species.html" TargetMode="External"/><Relationship Id="rId4" Type="http://schemas.openxmlformats.org/officeDocument/2006/relationships/hyperlink" Target="https://junior.scholastic.com/content/dam/classroom-magazines/junior-scholastic/issues/2021-22/120121/on-the-hunt-to-save-a-species/JSC-05-120121-SnowLeopard-MapSKill.pdf" TargetMode="External"/><Relationship Id="rId5" Type="http://schemas.openxmlformats.org/officeDocument/2006/relationships/hyperlink" Target="https://junior.scholastic.com/content/dam/classroom-magazines/junior-scholastic/pages/evergreens/JS-2019-WEB-GO-TextFeatures.pdf" TargetMode="External"/><Relationship Id="rId6" Type="http://schemas.openxmlformats.org/officeDocument/2006/relationships/hyperlink" Target="https://junior.scholastic.com/issues/2021-22/120121/on-the-hunt-to-save-a-species.html" TargetMode="External"/><Relationship Id="rId7" Type="http://schemas.openxmlformats.org/officeDocument/2006/relationships/slide" Target="/ppt/slides/slide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slide" Target="/ppt/slides/slide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slide" Target="/ppt/slid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10.xml"/><Relationship Id="rId6" Type="http://schemas.openxmlformats.org/officeDocument/2006/relationships/slide" Target="/ppt/slides/slide11.xml"/><Relationship Id="rId7" Type="http://schemas.openxmlformats.org/officeDocument/2006/relationships/slide" Target="/ppt/slides/slide6.xml"/><Relationship Id="rId8" Type="http://schemas.openxmlformats.org/officeDocument/2006/relationships/slide" Target="/ppt/slid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slide" Target="/ppt/slides/slide13.xml"/><Relationship Id="rId4" Type="http://schemas.openxmlformats.org/officeDocument/2006/relationships/hyperlink" Target="https://junior.scholastic.com/content/dam/classroom-magazines/junior-scholastic/pages/world-affairs-atla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junior.scholastic.com/content/dam/classroom-magazines/junior-scholastic/issues/2021-22/120121/on-the-hunt-to-save-a-species/JSC-05-120121-SnowLeopard-WTK.pdf" TargetMode="External"/><Relationship Id="rId4" Type="http://schemas.openxmlformats.org/officeDocument/2006/relationships/slide" Target="/ppt/slid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hyperlink" Target="https://junior.scholastic.com/issues/2021-22/120121/on-the-hunt-to-save-a-species.html" TargetMode="External"/><Relationship Id="rId4" Type="http://schemas.openxmlformats.org/officeDocument/2006/relationships/slide" Target="/ppt/slides/slide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slide" Target="/ppt/slides/slide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slide" Target="/ppt/slides/slide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slide" Target="/ppt/slides/slide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slide" Target="/ppt/slides/slide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39" name="Google Shape;139;p16">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a:hlinkClick r:id="rId3"/>
          </p:cNvPr>
          <p:cNvSpPr/>
          <p:nvPr/>
        </p:nvSpPr>
        <p:spPr>
          <a:xfrm>
            <a:off x="4249500" y="2125350"/>
            <a:ext cx="4550100" cy="25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idx="1" type="body"/>
          </p:nvPr>
        </p:nvSpPr>
        <p:spPr>
          <a:xfrm>
            <a:off x="708000" y="4738950"/>
            <a:ext cx="8185200" cy="18444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24" name="Google Shape;224;p25"/>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25" name="Google Shape;225;p25">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9" name="Shape 229"/>
        <p:cNvGrpSpPr/>
        <p:nvPr/>
      </p:nvGrpSpPr>
      <p:grpSpPr>
        <a:xfrm>
          <a:off x="0" y="0"/>
          <a:ext cx="0" cy="0"/>
          <a:chOff x="0" y="0"/>
          <a:chExt cx="0" cy="0"/>
        </a:xfrm>
      </p:grpSpPr>
      <p:sp>
        <p:nvSpPr>
          <p:cNvPr id="230" name="Google Shape;230;p26">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a:hlinkClick r:id="rId4"/>
          </p:cNvPr>
          <p:cNvSpPr/>
          <p:nvPr/>
        </p:nvSpPr>
        <p:spPr>
          <a:xfrm>
            <a:off x="712275" y="447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a:hlinkClick r:id="rId5"/>
          </p:cNvPr>
          <p:cNvSpPr/>
          <p:nvPr/>
        </p:nvSpPr>
        <p:spPr>
          <a:xfrm>
            <a:off x="4924550" y="447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26">
            <a:hlinkClick action="ppaction://hlinksldjump" r:id="rId7"/>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9" name="Shape 239"/>
        <p:cNvGrpSpPr/>
        <p:nvPr/>
      </p:nvGrpSpPr>
      <p:grpSpPr>
        <a:xfrm>
          <a:off x="0" y="0"/>
          <a:ext cx="0" cy="0"/>
          <a:chOff x="0" y="0"/>
          <a:chExt cx="0" cy="0"/>
        </a:xfrm>
      </p:grpSpPr>
      <p:sp>
        <p:nvSpPr>
          <p:cNvPr id="240" name="Google Shape;240;p27"/>
          <p:cNvSpPr txBox="1"/>
          <p:nvPr>
            <p:ph idx="1" type="body"/>
          </p:nvPr>
        </p:nvSpPr>
        <p:spPr>
          <a:xfrm>
            <a:off x="768975" y="1865225"/>
            <a:ext cx="8063400" cy="47181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41" name="Google Shape;241;p27"/>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
        <p:nvSpPr>
          <p:cNvPr id="242" name="Google Shape;242;p2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43" name="Google Shape;243;p27">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49" name="Google Shape;249;p28">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7"/>
          <p:cNvSpPr txBox="1"/>
          <p:nvPr>
            <p:ph idx="4294967295" type="body"/>
          </p:nvPr>
        </p:nvSpPr>
        <p:spPr>
          <a:xfrm>
            <a:off x="3429750" y="184825"/>
            <a:ext cx="36483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45" name="Google Shape;145;p17">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17">
            <a:hlinkClick action="ppaction://hlinksldjump" r:id="rId8"/>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8" name="Google Shape;158;p18"/>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59" name="Google Shape;159;p18">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8">
            <a:hlinkClick r:id="rId4"/>
          </p:cNvPr>
          <p:cNvSpPr/>
          <p:nvPr/>
        </p:nvSpPr>
        <p:spPr>
          <a:xfrm>
            <a:off x="1765825" y="2022350"/>
            <a:ext cx="33567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9">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67" name="Google Shape;167;p19">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19"/>
          <p:cNvGrpSpPr/>
          <p:nvPr/>
        </p:nvGrpSpPr>
        <p:grpSpPr>
          <a:xfrm>
            <a:off x="1205663" y="2753213"/>
            <a:ext cx="1542938" cy="675000"/>
            <a:chOff x="1205663" y="2753213"/>
            <a:chExt cx="1542938" cy="675000"/>
          </a:xfrm>
        </p:grpSpPr>
        <p:sp>
          <p:nvSpPr>
            <p:cNvPr id="169" name="Google Shape;169;p19"/>
            <p:cNvSpPr/>
            <p:nvPr/>
          </p:nvSpPr>
          <p:spPr>
            <a:xfrm>
              <a:off x="12102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black market</a:t>
              </a:r>
              <a:endParaRPr b="1" sz="1800">
                <a:latin typeface="Roboto"/>
                <a:ea typeface="Roboto"/>
                <a:cs typeface="Roboto"/>
                <a:sym typeface="Roboto"/>
              </a:endParaRPr>
            </a:p>
          </p:txBody>
        </p:sp>
        <p:sp>
          <p:nvSpPr>
            <p:cNvPr id="170" name="Google Shape;170;p19"/>
            <p:cNvSpPr/>
            <p:nvPr/>
          </p:nvSpPr>
          <p:spPr>
            <a:xfrm>
              <a:off x="1205663" y="2753213"/>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9"/>
          <p:cNvGrpSpPr/>
          <p:nvPr/>
        </p:nvGrpSpPr>
        <p:grpSpPr>
          <a:xfrm>
            <a:off x="3091000" y="2749238"/>
            <a:ext cx="1541438" cy="675000"/>
            <a:chOff x="3091000" y="2749238"/>
            <a:chExt cx="1541438" cy="675000"/>
          </a:xfrm>
        </p:grpSpPr>
        <p:sp>
          <p:nvSpPr>
            <p:cNvPr id="172" name="Google Shape;172;p19"/>
            <p:cNvSpPr/>
            <p:nvPr/>
          </p:nvSpPr>
          <p:spPr>
            <a:xfrm>
              <a:off x="30910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elusive</a:t>
              </a:r>
              <a:endParaRPr b="1" sz="1800">
                <a:latin typeface="Roboto"/>
                <a:ea typeface="Roboto"/>
                <a:cs typeface="Roboto"/>
                <a:sym typeface="Roboto"/>
              </a:endParaRPr>
            </a:p>
          </p:txBody>
        </p:sp>
        <p:sp>
          <p:nvSpPr>
            <p:cNvPr id="173" name="Google Shape;173;p19"/>
            <p:cNvSpPr/>
            <p:nvPr/>
          </p:nvSpPr>
          <p:spPr>
            <a:xfrm>
              <a:off x="309103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9"/>
          <p:cNvGrpSpPr/>
          <p:nvPr/>
        </p:nvGrpSpPr>
        <p:grpSpPr>
          <a:xfrm>
            <a:off x="4971800" y="2749238"/>
            <a:ext cx="1542188" cy="675000"/>
            <a:chOff x="4971800" y="2749238"/>
            <a:chExt cx="1542188" cy="675000"/>
          </a:xfrm>
        </p:grpSpPr>
        <p:sp>
          <p:nvSpPr>
            <p:cNvPr id="175" name="Google Shape;175;p19"/>
            <p:cNvSpPr/>
            <p:nvPr/>
          </p:nvSpPr>
          <p:spPr>
            <a:xfrm>
              <a:off x="49718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pelt</a:t>
              </a:r>
              <a:endParaRPr b="1" sz="1800">
                <a:latin typeface="Roboto"/>
                <a:ea typeface="Roboto"/>
                <a:cs typeface="Roboto"/>
                <a:sym typeface="Roboto"/>
              </a:endParaRPr>
            </a:p>
          </p:txBody>
        </p:sp>
        <p:sp>
          <p:nvSpPr>
            <p:cNvPr id="176" name="Google Shape;176;p19"/>
            <p:cNvSpPr/>
            <p:nvPr/>
          </p:nvSpPr>
          <p:spPr>
            <a:xfrm>
              <a:off x="497258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 name="Google Shape;177;p19"/>
          <p:cNvGrpSpPr/>
          <p:nvPr/>
        </p:nvGrpSpPr>
        <p:grpSpPr>
          <a:xfrm>
            <a:off x="6852600" y="2749238"/>
            <a:ext cx="1542938" cy="675000"/>
            <a:chOff x="6852600" y="2749238"/>
            <a:chExt cx="1542938" cy="675000"/>
          </a:xfrm>
        </p:grpSpPr>
        <p:sp>
          <p:nvSpPr>
            <p:cNvPr id="178" name="Google Shape;178;p19"/>
            <p:cNvSpPr/>
            <p:nvPr/>
          </p:nvSpPr>
          <p:spPr>
            <a:xfrm>
              <a:off x="6852600" y="27536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poacher</a:t>
              </a:r>
              <a:endParaRPr b="1" sz="1800">
                <a:latin typeface="Roboto"/>
                <a:ea typeface="Roboto"/>
                <a:cs typeface="Roboto"/>
                <a:sym typeface="Roboto"/>
              </a:endParaRPr>
            </a:p>
          </p:txBody>
        </p:sp>
        <p:sp>
          <p:nvSpPr>
            <p:cNvPr id="179" name="Google Shape;179;p19"/>
            <p:cNvSpPr/>
            <p:nvPr/>
          </p:nvSpPr>
          <p:spPr>
            <a:xfrm>
              <a:off x="6854138" y="2749238"/>
              <a:ext cx="1541400" cy="67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a:hlinkClick r:id="rId3"/>
          </p:cNvPr>
          <p:cNvSpPr/>
          <p:nvPr/>
        </p:nvSpPr>
        <p:spPr>
          <a:xfrm>
            <a:off x="3434550" y="2028325"/>
            <a:ext cx="5258400" cy="356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0"/>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86" name="Google Shape;186;p20">
            <a:hlinkClick action="ppaction://hlinksldjump" r:id="rId4"/>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1"/>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92" name="Google Shape;192;p21"/>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93" name="Google Shape;193;p21"/>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1">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0" name="Google Shape;200;p22"/>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1" name="Google Shape;201;p22"/>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22">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idx="1" type="body"/>
          </p:nvPr>
        </p:nvSpPr>
        <p:spPr>
          <a:xfrm>
            <a:off x="801225" y="50266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8" name="Google Shape;208;p23"/>
          <p:cNvSpPr txBox="1"/>
          <p:nvPr>
            <p:ph idx="2" type="body"/>
          </p:nvPr>
        </p:nvSpPr>
        <p:spPr>
          <a:xfrm>
            <a:off x="801225" y="25028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09" name="Google Shape;209;p23"/>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10" name="Google Shape;210;p23">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4" name="Shape 214"/>
        <p:cNvGrpSpPr/>
        <p:nvPr/>
      </p:nvGrpSpPr>
      <p:grpSpPr>
        <a:xfrm>
          <a:off x="0" y="0"/>
          <a:ext cx="0" cy="0"/>
          <a:chOff x="0" y="0"/>
          <a:chExt cx="0" cy="0"/>
        </a:xfrm>
      </p:grpSpPr>
      <p:sp>
        <p:nvSpPr>
          <p:cNvPr id="215" name="Google Shape;215;p24"/>
          <p:cNvSpPr txBox="1"/>
          <p:nvPr>
            <p:ph idx="1" type="body"/>
          </p:nvPr>
        </p:nvSpPr>
        <p:spPr>
          <a:xfrm>
            <a:off x="801225" y="2502825"/>
            <a:ext cx="8063400" cy="4056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216" name="Google Shape;216;p24"/>
          <p:cNvSpPr txBox="1"/>
          <p:nvPr>
            <p:ph idx="12" type="sldNum"/>
          </p:nvPr>
        </p:nvSpPr>
        <p:spPr>
          <a:xfrm>
            <a:off x="8984623" y="6755343"/>
            <a:ext cx="576000" cy="560100"/>
          </a:xfrm>
          <a:prstGeom prst="rect">
            <a:avLst/>
          </a:prstGeom>
        </p:spPr>
        <p:txBody>
          <a:bodyPr anchorCtr="0" anchor="t" bIns="96500" lIns="96500" spcFirstLastPara="1" rIns="96500" wrap="square" tIns="96500">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4">
            <a:hlinkClick action="ppaction://hlinksldjump" r:id="rId3"/>
          </p:cNvPr>
          <p:cNvSpPr/>
          <p:nvPr/>
        </p:nvSpPr>
        <p:spPr>
          <a:xfrm>
            <a:off x="7251475" y="600"/>
            <a:ext cx="1076400" cy="41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